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82" r:id="rId2"/>
    <p:sldId id="278" r:id="rId3"/>
    <p:sldId id="274" r:id="rId4"/>
    <p:sldId id="275" r:id="rId5"/>
    <p:sldId id="268" r:id="rId6"/>
    <p:sldId id="279" r:id="rId7"/>
    <p:sldId id="280" r:id="rId8"/>
    <p:sldId id="281" r:id="rId9"/>
    <p:sldId id="276" r:id="rId10"/>
    <p:sldId id="256" r:id="rId11"/>
    <p:sldId id="257" r:id="rId12"/>
    <p:sldId id="261" r:id="rId13"/>
    <p:sldId id="259" r:id="rId14"/>
    <p:sldId id="263" r:id="rId15"/>
    <p:sldId id="277" r:id="rId16"/>
    <p:sldId id="258" r:id="rId17"/>
    <p:sldId id="260" r:id="rId18"/>
    <p:sldId id="262" r:id="rId19"/>
    <p:sldId id="264" r:id="rId20"/>
    <p:sldId id="283"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34343"/>
    <a:srgbClr val="589CEB"/>
    <a:srgbClr val="D8621D"/>
    <a:srgbClr val="71AAD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9" d="100"/>
          <a:sy n="119" d="100"/>
        </p:scale>
        <p:origin x="-72"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60DE156-A9E9-497A-83A7-25407792CABB}" type="datetimeFigureOut">
              <a:rPr lang="en-US" smtClean="0"/>
              <a:t>11/19/2013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58B48E8-F571-45D8-A176-D40444ABEB71}" type="slidenum">
              <a:rPr lang="en-US" smtClean="0"/>
              <a:t>‹#›</a:t>
            </a:fld>
            <a:endParaRPr lang="en-US"/>
          </a:p>
        </p:txBody>
      </p:sp>
    </p:spTree>
    <p:extLst>
      <p:ext uri="{BB962C8B-B14F-4D97-AF65-F5344CB8AC3E}">
        <p14:creationId xmlns:p14="http://schemas.microsoft.com/office/powerpoint/2010/main" val="6166309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041D69-8DD8-F74D-A965-467C9E7DA60E}" type="slidenum">
              <a:rPr lang="en-US" smtClean="0"/>
              <a:t>4</a:t>
            </a:fld>
            <a:endParaRPr lang="en-US"/>
          </a:p>
        </p:txBody>
      </p:sp>
    </p:spTree>
    <p:extLst>
      <p:ext uri="{BB962C8B-B14F-4D97-AF65-F5344CB8AC3E}">
        <p14:creationId xmlns:p14="http://schemas.microsoft.com/office/powerpoint/2010/main" val="21476829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041D69-8DD8-F74D-A965-467C9E7DA60E}" type="slidenum">
              <a:rPr lang="en-US" smtClean="0"/>
              <a:t>9</a:t>
            </a:fld>
            <a:endParaRPr lang="en-US"/>
          </a:p>
        </p:txBody>
      </p:sp>
    </p:spTree>
    <p:extLst>
      <p:ext uri="{BB962C8B-B14F-4D97-AF65-F5344CB8AC3E}">
        <p14:creationId xmlns:p14="http://schemas.microsoft.com/office/powerpoint/2010/main" val="21476829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8B48E8-F571-45D8-A176-D40444ABEB71}" type="slidenum">
              <a:rPr lang="en-US" smtClean="0"/>
              <a:t>10</a:t>
            </a:fld>
            <a:endParaRPr lang="en-US"/>
          </a:p>
        </p:txBody>
      </p:sp>
    </p:spTree>
    <p:extLst>
      <p:ext uri="{BB962C8B-B14F-4D97-AF65-F5344CB8AC3E}">
        <p14:creationId xmlns:p14="http://schemas.microsoft.com/office/powerpoint/2010/main" val="16029345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8B48E8-F571-45D8-A176-D40444ABEB71}" type="slidenum">
              <a:rPr lang="en-US" smtClean="0"/>
              <a:t>11</a:t>
            </a:fld>
            <a:endParaRPr lang="en-US"/>
          </a:p>
        </p:txBody>
      </p:sp>
    </p:spTree>
    <p:extLst>
      <p:ext uri="{BB962C8B-B14F-4D97-AF65-F5344CB8AC3E}">
        <p14:creationId xmlns:p14="http://schemas.microsoft.com/office/powerpoint/2010/main" val="25615463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041D69-8DD8-F74D-A965-467C9E7DA60E}" type="slidenum">
              <a:rPr lang="en-US" smtClean="0"/>
              <a:t>15</a:t>
            </a:fld>
            <a:endParaRPr lang="en-US"/>
          </a:p>
        </p:txBody>
      </p:sp>
    </p:spTree>
    <p:extLst>
      <p:ext uri="{BB962C8B-B14F-4D97-AF65-F5344CB8AC3E}">
        <p14:creationId xmlns:p14="http://schemas.microsoft.com/office/powerpoint/2010/main" val="21476829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FDD2369-C15B-49B0-A302-12B383575091}" type="datetimeFigureOut">
              <a:rPr lang="en-US" smtClean="0"/>
              <a:t>11/19/2013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0BAD2D-A1A9-46C8-958E-76970C0ED3B0}" type="slidenum">
              <a:rPr lang="en-US" smtClean="0"/>
              <a:t>‹#›</a:t>
            </a:fld>
            <a:endParaRPr lang="en-US"/>
          </a:p>
        </p:txBody>
      </p:sp>
    </p:spTree>
    <p:extLst>
      <p:ext uri="{BB962C8B-B14F-4D97-AF65-F5344CB8AC3E}">
        <p14:creationId xmlns:p14="http://schemas.microsoft.com/office/powerpoint/2010/main" val="27442158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FDD2369-C15B-49B0-A302-12B383575091}" type="datetimeFigureOut">
              <a:rPr lang="en-US" smtClean="0"/>
              <a:t>11/19/2013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0BAD2D-A1A9-46C8-958E-76970C0ED3B0}" type="slidenum">
              <a:rPr lang="en-US" smtClean="0"/>
              <a:t>‹#›</a:t>
            </a:fld>
            <a:endParaRPr lang="en-US"/>
          </a:p>
        </p:txBody>
      </p:sp>
    </p:spTree>
    <p:extLst>
      <p:ext uri="{BB962C8B-B14F-4D97-AF65-F5344CB8AC3E}">
        <p14:creationId xmlns:p14="http://schemas.microsoft.com/office/powerpoint/2010/main" val="39755747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FDD2369-C15B-49B0-A302-12B383575091}" type="datetimeFigureOut">
              <a:rPr lang="en-US" smtClean="0"/>
              <a:t>11/19/2013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0BAD2D-A1A9-46C8-958E-76970C0ED3B0}" type="slidenum">
              <a:rPr lang="en-US" smtClean="0"/>
              <a:t>‹#›</a:t>
            </a:fld>
            <a:endParaRPr lang="en-US"/>
          </a:p>
        </p:txBody>
      </p:sp>
    </p:spTree>
    <p:extLst>
      <p:ext uri="{BB962C8B-B14F-4D97-AF65-F5344CB8AC3E}">
        <p14:creationId xmlns:p14="http://schemas.microsoft.com/office/powerpoint/2010/main" val="34297510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lank, No Background">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lvl1pPr>
              <a:defRPr/>
            </a:lvl1pPr>
          </a:lstStyle>
          <a:p>
            <a:fld id="{BB342D3F-0964-674F-886D-75E26F7BF682}" type="slidenum">
              <a:rPr lang="en-US"/>
              <a:pPr/>
              <a:t>‹#›</a:t>
            </a:fld>
            <a:endParaRPr lang="en-US"/>
          </a:p>
        </p:txBody>
      </p:sp>
    </p:spTree>
    <p:extLst>
      <p:ext uri="{BB962C8B-B14F-4D97-AF65-F5344CB8AC3E}">
        <p14:creationId xmlns:p14="http://schemas.microsoft.com/office/powerpoint/2010/main" val="1747652218"/>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FDD2369-C15B-49B0-A302-12B383575091}" type="datetimeFigureOut">
              <a:rPr lang="en-US" smtClean="0"/>
              <a:t>11/19/2013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0BAD2D-A1A9-46C8-958E-76970C0ED3B0}" type="slidenum">
              <a:rPr lang="en-US" smtClean="0"/>
              <a:t>‹#›</a:t>
            </a:fld>
            <a:endParaRPr lang="en-US"/>
          </a:p>
        </p:txBody>
      </p:sp>
    </p:spTree>
    <p:extLst>
      <p:ext uri="{BB962C8B-B14F-4D97-AF65-F5344CB8AC3E}">
        <p14:creationId xmlns:p14="http://schemas.microsoft.com/office/powerpoint/2010/main" val="39222334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FDD2369-C15B-49B0-A302-12B383575091}" type="datetimeFigureOut">
              <a:rPr lang="en-US" smtClean="0"/>
              <a:t>11/19/2013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0BAD2D-A1A9-46C8-958E-76970C0ED3B0}" type="slidenum">
              <a:rPr lang="en-US" smtClean="0"/>
              <a:t>‹#›</a:t>
            </a:fld>
            <a:endParaRPr lang="en-US"/>
          </a:p>
        </p:txBody>
      </p:sp>
    </p:spTree>
    <p:extLst>
      <p:ext uri="{BB962C8B-B14F-4D97-AF65-F5344CB8AC3E}">
        <p14:creationId xmlns:p14="http://schemas.microsoft.com/office/powerpoint/2010/main" val="22199670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FDD2369-C15B-49B0-A302-12B383575091}" type="datetimeFigureOut">
              <a:rPr lang="en-US" smtClean="0"/>
              <a:t>11/19/2013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0BAD2D-A1A9-46C8-958E-76970C0ED3B0}" type="slidenum">
              <a:rPr lang="en-US" smtClean="0"/>
              <a:t>‹#›</a:t>
            </a:fld>
            <a:endParaRPr lang="en-US"/>
          </a:p>
        </p:txBody>
      </p:sp>
    </p:spTree>
    <p:extLst>
      <p:ext uri="{BB962C8B-B14F-4D97-AF65-F5344CB8AC3E}">
        <p14:creationId xmlns:p14="http://schemas.microsoft.com/office/powerpoint/2010/main" val="17616964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FDD2369-C15B-49B0-A302-12B383575091}" type="datetimeFigureOut">
              <a:rPr lang="en-US" smtClean="0"/>
              <a:t>11/19/2013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A0BAD2D-A1A9-46C8-958E-76970C0ED3B0}" type="slidenum">
              <a:rPr lang="en-US" smtClean="0"/>
              <a:t>‹#›</a:t>
            </a:fld>
            <a:endParaRPr lang="en-US"/>
          </a:p>
        </p:txBody>
      </p:sp>
    </p:spTree>
    <p:extLst>
      <p:ext uri="{BB962C8B-B14F-4D97-AF65-F5344CB8AC3E}">
        <p14:creationId xmlns:p14="http://schemas.microsoft.com/office/powerpoint/2010/main" val="5184902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FDD2369-C15B-49B0-A302-12B383575091}" type="datetimeFigureOut">
              <a:rPr lang="en-US" smtClean="0"/>
              <a:t>11/19/2013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A0BAD2D-A1A9-46C8-958E-76970C0ED3B0}" type="slidenum">
              <a:rPr lang="en-US" smtClean="0"/>
              <a:t>‹#›</a:t>
            </a:fld>
            <a:endParaRPr lang="en-US"/>
          </a:p>
        </p:txBody>
      </p:sp>
    </p:spTree>
    <p:extLst>
      <p:ext uri="{BB962C8B-B14F-4D97-AF65-F5344CB8AC3E}">
        <p14:creationId xmlns:p14="http://schemas.microsoft.com/office/powerpoint/2010/main" val="22184429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DD2369-C15B-49B0-A302-12B383575091}" type="datetimeFigureOut">
              <a:rPr lang="en-US" smtClean="0"/>
              <a:t>11/19/2013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A0BAD2D-A1A9-46C8-958E-76970C0ED3B0}" type="slidenum">
              <a:rPr lang="en-US" smtClean="0"/>
              <a:t>‹#›</a:t>
            </a:fld>
            <a:endParaRPr lang="en-US"/>
          </a:p>
        </p:txBody>
      </p:sp>
    </p:spTree>
    <p:extLst>
      <p:ext uri="{BB962C8B-B14F-4D97-AF65-F5344CB8AC3E}">
        <p14:creationId xmlns:p14="http://schemas.microsoft.com/office/powerpoint/2010/main" val="22161296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FDD2369-C15B-49B0-A302-12B383575091}" type="datetimeFigureOut">
              <a:rPr lang="en-US" smtClean="0"/>
              <a:t>11/19/2013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0BAD2D-A1A9-46C8-958E-76970C0ED3B0}" type="slidenum">
              <a:rPr lang="en-US" smtClean="0"/>
              <a:t>‹#›</a:t>
            </a:fld>
            <a:endParaRPr lang="en-US"/>
          </a:p>
        </p:txBody>
      </p:sp>
    </p:spTree>
    <p:extLst>
      <p:ext uri="{BB962C8B-B14F-4D97-AF65-F5344CB8AC3E}">
        <p14:creationId xmlns:p14="http://schemas.microsoft.com/office/powerpoint/2010/main" val="28406558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FDD2369-C15B-49B0-A302-12B383575091}" type="datetimeFigureOut">
              <a:rPr lang="en-US" smtClean="0"/>
              <a:t>11/19/2013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0BAD2D-A1A9-46C8-958E-76970C0ED3B0}" type="slidenum">
              <a:rPr lang="en-US" smtClean="0"/>
              <a:t>‹#›</a:t>
            </a:fld>
            <a:endParaRPr lang="en-US"/>
          </a:p>
        </p:txBody>
      </p:sp>
    </p:spTree>
    <p:extLst>
      <p:ext uri="{BB962C8B-B14F-4D97-AF65-F5344CB8AC3E}">
        <p14:creationId xmlns:p14="http://schemas.microsoft.com/office/powerpoint/2010/main" val="19990912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DD2369-C15B-49B0-A302-12B383575091}" type="datetimeFigureOut">
              <a:rPr lang="en-US" smtClean="0"/>
              <a:t>11/19/2013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0BAD2D-A1A9-46C8-958E-76970C0ED3B0}" type="slidenum">
              <a:rPr lang="en-US" smtClean="0"/>
              <a:t>‹#›</a:t>
            </a:fld>
            <a:endParaRPr lang="en-US"/>
          </a:p>
        </p:txBody>
      </p:sp>
    </p:spTree>
    <p:extLst>
      <p:ext uri="{BB962C8B-B14F-4D97-AF65-F5344CB8AC3E}">
        <p14:creationId xmlns:p14="http://schemas.microsoft.com/office/powerpoint/2010/main" val="19384085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Creating Buyer Personas</a:t>
            </a:r>
            <a:endParaRPr lang="en-US" dirty="0"/>
          </a:p>
        </p:txBody>
      </p:sp>
      <p:sp>
        <p:nvSpPr>
          <p:cNvPr id="3" name="Content Placeholder 2"/>
          <p:cNvSpPr>
            <a:spLocks noGrp="1"/>
          </p:cNvSpPr>
          <p:nvPr>
            <p:ph idx="1"/>
          </p:nvPr>
        </p:nvSpPr>
        <p:spPr/>
        <p:txBody>
          <a:bodyPr/>
          <a:lstStyle/>
          <a:p>
            <a:pPr marL="0" indent="0">
              <a:buNone/>
            </a:pPr>
            <a:endParaRPr lang="en-US" dirty="0"/>
          </a:p>
        </p:txBody>
      </p:sp>
      <p:pic>
        <p:nvPicPr>
          <p:cNvPr id="1028" name="Picture 4" descr="C:\Users\Tony\Websites\2013\Softwired\Logo\finalfinalLARGEST-print.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95600" y="2667000"/>
            <a:ext cx="3048000" cy="15763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43755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latin typeface="Verdana" pitchFamily="34" charset="0"/>
                <a:ea typeface="Verdana" pitchFamily="34" charset="0"/>
                <a:cs typeface="Verdana" pitchFamily="34" charset="0"/>
              </a:rPr>
              <a:t>Company ABC</a:t>
            </a:r>
            <a:br>
              <a:rPr lang="en-US" dirty="0" smtClean="0">
                <a:latin typeface="Verdana" pitchFamily="34" charset="0"/>
                <a:ea typeface="Verdana" pitchFamily="34" charset="0"/>
                <a:cs typeface="Verdana" pitchFamily="34" charset="0"/>
              </a:rPr>
            </a:br>
            <a:r>
              <a:rPr lang="en-US" dirty="0" smtClean="0">
                <a:latin typeface="Verdana" pitchFamily="34" charset="0"/>
                <a:ea typeface="Verdana" pitchFamily="34" charset="0"/>
                <a:cs typeface="Verdana" pitchFamily="34" charset="0"/>
              </a:rPr>
              <a:t>Buyer Persona Overview</a:t>
            </a:r>
            <a:endParaRPr lang="en-US" dirty="0">
              <a:latin typeface="Verdana" pitchFamily="34" charset="0"/>
              <a:ea typeface="Verdana" pitchFamily="34" charset="0"/>
              <a:cs typeface="Verdana" pitchFamily="34" charset="0"/>
            </a:endParaRPr>
          </a:p>
        </p:txBody>
      </p:sp>
      <p:sp>
        <p:nvSpPr>
          <p:cNvPr id="3" name="Subtitle 2"/>
          <p:cNvSpPr>
            <a:spLocks noGrp="1"/>
          </p:cNvSpPr>
          <p:nvPr>
            <p:ph type="subTitle" idx="1"/>
          </p:nvPr>
        </p:nvSpPr>
        <p:spPr/>
        <p:txBody>
          <a:bodyPr/>
          <a:lstStyle/>
          <a:p>
            <a:endParaRPr lang="en-US" dirty="0" smtClean="0">
              <a:solidFill>
                <a:srgbClr val="434343"/>
              </a:solidFill>
              <a:latin typeface="Franklin Gothic Book" pitchFamily="34" charset="0"/>
            </a:endParaRPr>
          </a:p>
          <a:p>
            <a:r>
              <a:rPr lang="en-US" dirty="0" smtClean="0">
                <a:solidFill>
                  <a:schemeClr val="tx1"/>
                </a:solidFill>
                <a:latin typeface="Verdana" pitchFamily="34" charset="0"/>
                <a:ea typeface="Verdana" pitchFamily="34" charset="0"/>
                <a:cs typeface="Verdana" pitchFamily="34" charset="0"/>
              </a:rPr>
              <a:t>Month, Year</a:t>
            </a:r>
            <a:endParaRPr lang="en-US" dirty="0">
              <a:solidFill>
                <a:schemeClr val="tx1"/>
              </a:solidFill>
              <a:latin typeface="Verdana" pitchFamily="34" charset="0"/>
              <a:ea typeface="Verdana" pitchFamily="34" charset="0"/>
              <a:cs typeface="Verdana" pitchFamily="34" charset="0"/>
            </a:endParaRPr>
          </a:p>
        </p:txBody>
      </p:sp>
      <p:grpSp>
        <p:nvGrpSpPr>
          <p:cNvPr id="4" name="Group 3"/>
          <p:cNvGrpSpPr/>
          <p:nvPr/>
        </p:nvGrpSpPr>
        <p:grpSpPr>
          <a:xfrm>
            <a:off x="652029" y="735061"/>
            <a:ext cx="1845091" cy="1534005"/>
            <a:chOff x="-4699196" y="6294322"/>
            <a:chExt cx="1845091" cy="1534005"/>
          </a:xfrm>
        </p:grpSpPr>
        <p:sp>
          <p:nvSpPr>
            <p:cNvPr id="5" name="TextBox 4"/>
            <p:cNvSpPr txBox="1"/>
            <p:nvPr/>
          </p:nvSpPr>
          <p:spPr>
            <a:xfrm rot="940237">
              <a:off x="-4699196" y="6350999"/>
              <a:ext cx="1845091" cy="1477328"/>
            </a:xfrm>
            <a:prstGeom prst="rect">
              <a:avLst/>
            </a:prstGeom>
            <a:solidFill>
              <a:srgbClr val="FFFFA7"/>
            </a:solidFill>
            <a:effectLst>
              <a:outerShdw blurRad="317500" dist="457200" dir="2700000" algn="tl" rotWithShape="0">
                <a:prstClr val="black">
                  <a:alpha val="27000"/>
                </a:prstClr>
              </a:outerShdw>
            </a:effectLst>
          </p:spPr>
          <p:txBody>
            <a:bodyPr wrap="square" rtlCol="0">
              <a:spAutoFit/>
            </a:bodyPr>
            <a:lstStyle/>
            <a:p>
              <a:endParaRPr lang="en-US" dirty="0" smtClean="0"/>
            </a:p>
            <a:p>
              <a:endParaRPr lang="en-US" dirty="0"/>
            </a:p>
            <a:p>
              <a:endParaRPr lang="en-US" dirty="0"/>
            </a:p>
            <a:p>
              <a:endParaRPr lang="en-US" dirty="0" smtClean="0"/>
            </a:p>
            <a:p>
              <a:endParaRPr lang="en-US" dirty="0"/>
            </a:p>
          </p:txBody>
        </p:sp>
        <p:sp>
          <p:nvSpPr>
            <p:cNvPr id="6" name="TextBox 5"/>
            <p:cNvSpPr txBox="1"/>
            <p:nvPr/>
          </p:nvSpPr>
          <p:spPr>
            <a:xfrm rot="944614">
              <a:off x="-4613777" y="6532369"/>
              <a:ext cx="1743351" cy="1169551"/>
            </a:xfrm>
            <a:prstGeom prst="rect">
              <a:avLst/>
            </a:prstGeom>
            <a:noFill/>
          </p:spPr>
          <p:txBody>
            <a:bodyPr wrap="square" rtlCol="0">
              <a:spAutoFit/>
            </a:bodyPr>
            <a:lstStyle/>
            <a:p>
              <a:r>
                <a:rPr lang="en-US" sz="1400" dirty="0" smtClean="0">
                  <a:latin typeface="Franklin Gothic Book" pitchFamily="34" charset="0"/>
                  <a:ea typeface="Tahoma" pitchFamily="34" charset="0"/>
                  <a:cs typeface="Lucida Grande" pitchFamily="2" charset="0"/>
                </a:rPr>
                <a:t>Insert your company name, as well as the month and year in the gray text on this slide.</a:t>
              </a:r>
              <a:endParaRPr lang="en-US" sz="1400" dirty="0">
                <a:latin typeface="Franklin Gothic Book" pitchFamily="34" charset="0"/>
                <a:ea typeface="Tahoma" pitchFamily="34" charset="0"/>
                <a:cs typeface="Lucida Grande" pitchFamily="2" charset="0"/>
              </a:endParaRPr>
            </a:p>
          </p:txBody>
        </p:sp>
        <p:sp>
          <p:nvSpPr>
            <p:cNvPr id="7" name="Oval 6"/>
            <p:cNvSpPr/>
            <p:nvPr/>
          </p:nvSpPr>
          <p:spPr>
            <a:xfrm>
              <a:off x="-3636284" y="6294322"/>
              <a:ext cx="284813" cy="283114"/>
            </a:xfrm>
            <a:prstGeom prst="ellipse">
              <a:avLst/>
            </a:prstGeom>
            <a:solidFill>
              <a:srgbClr val="00B0F0"/>
            </a:solidFill>
            <a:ln>
              <a:noFill/>
            </a:ln>
            <a:effectLst/>
            <a:scene3d>
              <a:camera prst="orthographicFront"/>
              <a:lightRig rig="threePt" dir="t"/>
            </a:scene3d>
            <a:sp3d>
              <a:bevelT prst="convex"/>
              <a:bevelB/>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2100861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p:cNvPicPr>
            <a:picLocks noChangeAspect="1"/>
          </p:cNvPicPr>
          <p:nvPr/>
        </p:nvPicPr>
        <p:blipFill rotWithShape="1">
          <a:blip r:embed="rId3" cstate="print">
            <a:extLst>
              <a:ext uri="{28A0092B-C50C-407E-A947-70E740481C1C}">
                <a14:useLocalDpi xmlns:a14="http://schemas.microsoft.com/office/drawing/2010/main" val="0"/>
              </a:ext>
            </a:extLst>
          </a:blip>
          <a:srcRect l="45112" t="49677" r="10201" b="1604"/>
          <a:stretch/>
        </p:blipFill>
        <p:spPr>
          <a:xfrm>
            <a:off x="4800600" y="1524000"/>
            <a:ext cx="4082448" cy="4025944"/>
          </a:xfrm>
          <a:prstGeom prst="ellipse">
            <a:avLst/>
          </a:prstGeom>
          <a:ln w="63500">
            <a:solidFill>
              <a:srgbClr val="434343"/>
            </a:solidFill>
          </a:ln>
        </p:spPr>
      </p:pic>
      <p:sp>
        <p:nvSpPr>
          <p:cNvPr id="2" name="Title 1"/>
          <p:cNvSpPr>
            <a:spLocks noGrp="1"/>
          </p:cNvSpPr>
          <p:nvPr>
            <p:ph type="title"/>
          </p:nvPr>
        </p:nvSpPr>
        <p:spPr>
          <a:xfrm>
            <a:off x="457200" y="273050"/>
            <a:ext cx="5410200" cy="1162050"/>
          </a:xfrm>
        </p:spPr>
        <p:txBody>
          <a:bodyPr anchor="ctr">
            <a:normAutofit/>
          </a:bodyPr>
          <a:lstStyle/>
          <a:p>
            <a:r>
              <a:rPr lang="en-US" sz="4400" dirty="0" smtClean="0">
                <a:solidFill>
                  <a:schemeClr val="tx1">
                    <a:lumMod val="65000"/>
                    <a:lumOff val="35000"/>
                  </a:schemeClr>
                </a:solidFill>
                <a:latin typeface="Verdana" pitchFamily="34" charset="0"/>
                <a:ea typeface="Verdana" pitchFamily="34" charset="0"/>
                <a:cs typeface="Verdana" pitchFamily="34" charset="0"/>
              </a:rPr>
              <a:t>Persona Name</a:t>
            </a:r>
            <a:endParaRPr lang="en-US" sz="4400" dirty="0">
              <a:solidFill>
                <a:schemeClr val="tx1">
                  <a:lumMod val="65000"/>
                  <a:lumOff val="35000"/>
                </a:schemeClr>
              </a:solidFill>
              <a:latin typeface="Verdana" pitchFamily="34" charset="0"/>
              <a:ea typeface="Verdana" pitchFamily="34" charset="0"/>
              <a:cs typeface="Verdana" pitchFamily="34" charset="0"/>
            </a:endParaRPr>
          </a:p>
        </p:txBody>
      </p:sp>
      <p:sp>
        <p:nvSpPr>
          <p:cNvPr id="4" name="Text Placeholder 3"/>
          <p:cNvSpPr>
            <a:spLocks noGrp="1"/>
          </p:cNvSpPr>
          <p:nvPr>
            <p:ph type="body" sz="half" idx="2"/>
          </p:nvPr>
        </p:nvSpPr>
        <p:spPr>
          <a:xfrm>
            <a:off x="457200" y="1557337"/>
            <a:ext cx="4572000" cy="4691063"/>
          </a:xfrm>
        </p:spPr>
        <p:txBody>
          <a:bodyPr>
            <a:normAutofit lnSpcReduction="10000"/>
          </a:bodyPr>
          <a:lstStyle/>
          <a:p>
            <a:r>
              <a:rPr lang="en-US" sz="1600" b="1" dirty="0" smtClean="0">
                <a:solidFill>
                  <a:srgbClr val="434343"/>
                </a:solidFill>
                <a:latin typeface="Verdana" pitchFamily="34" charset="0"/>
                <a:ea typeface="Verdana" pitchFamily="34" charset="0"/>
                <a:cs typeface="Verdana" pitchFamily="34" charset="0"/>
              </a:rPr>
              <a:t>BACKGROUND:</a:t>
            </a:r>
          </a:p>
          <a:p>
            <a:pPr marL="285750" indent="-285750">
              <a:buFont typeface="Arial" pitchFamily="34" charset="0"/>
              <a:buChar char="•"/>
            </a:pPr>
            <a:r>
              <a:rPr lang="en-US" sz="1600" dirty="0" smtClean="0">
                <a:solidFill>
                  <a:srgbClr val="434343"/>
                </a:solidFill>
                <a:latin typeface="Verdana" pitchFamily="34" charset="0"/>
                <a:ea typeface="Verdana" pitchFamily="34" charset="0"/>
                <a:cs typeface="Verdana" pitchFamily="34" charset="0"/>
              </a:rPr>
              <a:t>Basic details about persona’s role</a:t>
            </a:r>
          </a:p>
          <a:p>
            <a:pPr marL="285750" indent="-285750">
              <a:buFont typeface="Arial" pitchFamily="34" charset="0"/>
              <a:buChar char="•"/>
            </a:pPr>
            <a:r>
              <a:rPr lang="en-US" sz="1600" dirty="0" smtClean="0">
                <a:solidFill>
                  <a:srgbClr val="434343"/>
                </a:solidFill>
                <a:latin typeface="Verdana" pitchFamily="34" charset="0"/>
                <a:ea typeface="Verdana" pitchFamily="34" charset="0"/>
                <a:cs typeface="Verdana" pitchFamily="34" charset="0"/>
              </a:rPr>
              <a:t>Key information about the persona’s company</a:t>
            </a:r>
          </a:p>
          <a:p>
            <a:pPr marL="285750" indent="-285750">
              <a:buFont typeface="Arial" pitchFamily="34" charset="0"/>
              <a:buChar char="•"/>
            </a:pPr>
            <a:r>
              <a:rPr lang="en-US" sz="1600" dirty="0" smtClean="0">
                <a:solidFill>
                  <a:srgbClr val="434343"/>
                </a:solidFill>
                <a:latin typeface="Verdana" pitchFamily="34" charset="0"/>
                <a:ea typeface="Verdana" pitchFamily="34" charset="0"/>
                <a:cs typeface="Verdana" pitchFamily="34" charset="0"/>
              </a:rPr>
              <a:t>Relevant background info, like education or hobbies</a:t>
            </a:r>
          </a:p>
          <a:p>
            <a:endParaRPr lang="en-US" sz="1600" dirty="0">
              <a:solidFill>
                <a:srgbClr val="434343"/>
              </a:solidFill>
              <a:latin typeface="Verdana" pitchFamily="34" charset="0"/>
              <a:ea typeface="Verdana" pitchFamily="34" charset="0"/>
              <a:cs typeface="Verdana" pitchFamily="34" charset="0"/>
            </a:endParaRPr>
          </a:p>
          <a:p>
            <a:r>
              <a:rPr lang="en-US" sz="1600" b="1" dirty="0" smtClean="0">
                <a:solidFill>
                  <a:srgbClr val="434343"/>
                </a:solidFill>
                <a:latin typeface="Verdana" pitchFamily="34" charset="0"/>
                <a:ea typeface="Verdana" pitchFamily="34" charset="0"/>
                <a:cs typeface="Verdana" pitchFamily="34" charset="0"/>
              </a:rPr>
              <a:t>DEMOGRAPHICS:</a:t>
            </a:r>
          </a:p>
          <a:p>
            <a:pPr marL="285750" indent="-285750">
              <a:buFont typeface="Arial" pitchFamily="34" charset="0"/>
              <a:buChar char="•"/>
            </a:pPr>
            <a:r>
              <a:rPr lang="en-US" sz="1600" dirty="0" smtClean="0">
                <a:solidFill>
                  <a:srgbClr val="434343"/>
                </a:solidFill>
                <a:latin typeface="Verdana" pitchFamily="34" charset="0"/>
                <a:ea typeface="Verdana" pitchFamily="34" charset="0"/>
                <a:cs typeface="Verdana" pitchFamily="34" charset="0"/>
              </a:rPr>
              <a:t>Gender</a:t>
            </a:r>
          </a:p>
          <a:p>
            <a:pPr marL="285750" indent="-285750">
              <a:buFont typeface="Arial" pitchFamily="34" charset="0"/>
              <a:buChar char="•"/>
            </a:pPr>
            <a:r>
              <a:rPr lang="en-US" sz="1600" dirty="0" smtClean="0">
                <a:solidFill>
                  <a:srgbClr val="434343"/>
                </a:solidFill>
                <a:latin typeface="Verdana" pitchFamily="34" charset="0"/>
                <a:ea typeface="Verdana" pitchFamily="34" charset="0"/>
                <a:cs typeface="Verdana" pitchFamily="34" charset="0"/>
              </a:rPr>
              <a:t>Age Range</a:t>
            </a:r>
          </a:p>
          <a:p>
            <a:pPr marL="285750" indent="-285750">
              <a:buFont typeface="Arial" pitchFamily="34" charset="0"/>
              <a:buChar char="•"/>
            </a:pPr>
            <a:r>
              <a:rPr lang="en-US" sz="1600" dirty="0" smtClean="0">
                <a:solidFill>
                  <a:srgbClr val="434343"/>
                </a:solidFill>
                <a:latin typeface="Verdana" pitchFamily="34" charset="0"/>
                <a:ea typeface="Verdana" pitchFamily="34" charset="0"/>
                <a:cs typeface="Verdana" pitchFamily="34" charset="0"/>
              </a:rPr>
              <a:t>HH Income (Consider a spouse’s income, if relevant)</a:t>
            </a:r>
          </a:p>
          <a:p>
            <a:pPr marL="285750" indent="-285750">
              <a:buFont typeface="Arial" pitchFamily="34" charset="0"/>
              <a:buChar char="•"/>
            </a:pPr>
            <a:r>
              <a:rPr lang="en-US" sz="1600" dirty="0" err="1" smtClean="0">
                <a:solidFill>
                  <a:srgbClr val="434343"/>
                </a:solidFill>
                <a:latin typeface="Verdana" pitchFamily="34" charset="0"/>
                <a:ea typeface="Verdana" pitchFamily="34" charset="0"/>
                <a:cs typeface="Verdana" pitchFamily="34" charset="0"/>
              </a:rPr>
              <a:t>Urbanicity</a:t>
            </a:r>
            <a:r>
              <a:rPr lang="en-US" sz="1600" dirty="0" smtClean="0">
                <a:solidFill>
                  <a:srgbClr val="434343"/>
                </a:solidFill>
                <a:latin typeface="Verdana" pitchFamily="34" charset="0"/>
                <a:ea typeface="Verdana" pitchFamily="34" charset="0"/>
                <a:cs typeface="Verdana" pitchFamily="34" charset="0"/>
              </a:rPr>
              <a:t> (Is your persona urban, suburban, or rural?)</a:t>
            </a:r>
          </a:p>
          <a:p>
            <a:endParaRPr lang="en-US" sz="1600" dirty="0">
              <a:solidFill>
                <a:srgbClr val="434343"/>
              </a:solidFill>
              <a:latin typeface="Verdana" pitchFamily="34" charset="0"/>
              <a:ea typeface="Verdana" pitchFamily="34" charset="0"/>
              <a:cs typeface="Verdana" pitchFamily="34" charset="0"/>
            </a:endParaRPr>
          </a:p>
          <a:p>
            <a:r>
              <a:rPr lang="en-US" sz="1600" b="1" dirty="0" smtClean="0">
                <a:solidFill>
                  <a:srgbClr val="434343"/>
                </a:solidFill>
                <a:latin typeface="Verdana" pitchFamily="34" charset="0"/>
                <a:ea typeface="Verdana" pitchFamily="34" charset="0"/>
                <a:cs typeface="Verdana" pitchFamily="34" charset="0"/>
              </a:rPr>
              <a:t>IDENTIFIERS:</a:t>
            </a:r>
            <a:endParaRPr lang="en-US" sz="1600" b="1" dirty="0">
              <a:solidFill>
                <a:srgbClr val="434343"/>
              </a:solidFill>
              <a:latin typeface="Verdana" pitchFamily="34" charset="0"/>
              <a:ea typeface="Verdana" pitchFamily="34" charset="0"/>
              <a:cs typeface="Verdana" pitchFamily="34" charset="0"/>
            </a:endParaRPr>
          </a:p>
          <a:p>
            <a:pPr marL="285750" indent="-285750">
              <a:buFont typeface="Arial" pitchFamily="34" charset="0"/>
              <a:buChar char="•"/>
            </a:pPr>
            <a:r>
              <a:rPr lang="en-US" sz="1600" dirty="0" smtClean="0">
                <a:solidFill>
                  <a:srgbClr val="434343"/>
                </a:solidFill>
                <a:latin typeface="Verdana" pitchFamily="34" charset="0"/>
                <a:ea typeface="Verdana" pitchFamily="34" charset="0"/>
                <a:cs typeface="Verdana" pitchFamily="34" charset="0"/>
              </a:rPr>
              <a:t>Buzz words</a:t>
            </a:r>
            <a:endParaRPr lang="en-US" sz="1600" dirty="0">
              <a:solidFill>
                <a:srgbClr val="434343"/>
              </a:solidFill>
              <a:latin typeface="Verdana" pitchFamily="34" charset="0"/>
              <a:ea typeface="Verdana" pitchFamily="34" charset="0"/>
              <a:cs typeface="Verdana" pitchFamily="34" charset="0"/>
            </a:endParaRPr>
          </a:p>
          <a:p>
            <a:pPr marL="285750" indent="-285750">
              <a:buFont typeface="Arial" pitchFamily="34" charset="0"/>
              <a:buChar char="•"/>
            </a:pPr>
            <a:r>
              <a:rPr lang="en-US" sz="1600" dirty="0" smtClean="0">
                <a:solidFill>
                  <a:srgbClr val="434343"/>
                </a:solidFill>
                <a:latin typeface="Verdana" pitchFamily="34" charset="0"/>
                <a:ea typeface="Verdana" pitchFamily="34" charset="0"/>
                <a:cs typeface="Verdana" pitchFamily="34" charset="0"/>
              </a:rPr>
              <a:t>Mannerisms</a:t>
            </a:r>
            <a:endParaRPr lang="en-US" sz="1600" dirty="0">
              <a:solidFill>
                <a:srgbClr val="434343"/>
              </a:solidFill>
              <a:latin typeface="Verdana" pitchFamily="34" charset="0"/>
              <a:ea typeface="Verdana" pitchFamily="34" charset="0"/>
              <a:cs typeface="Verdana" pitchFamily="34" charset="0"/>
            </a:endParaRPr>
          </a:p>
          <a:p>
            <a:endParaRPr lang="en-US" sz="1600" dirty="0" smtClean="0">
              <a:latin typeface="Verdana" pitchFamily="34" charset="0"/>
              <a:ea typeface="Verdana" pitchFamily="34" charset="0"/>
              <a:cs typeface="Verdana" pitchFamily="34" charset="0"/>
            </a:endParaRPr>
          </a:p>
        </p:txBody>
      </p:sp>
      <p:grpSp>
        <p:nvGrpSpPr>
          <p:cNvPr id="5" name="Group 4"/>
          <p:cNvGrpSpPr/>
          <p:nvPr/>
        </p:nvGrpSpPr>
        <p:grpSpPr>
          <a:xfrm rot="19069657">
            <a:off x="4558246" y="2372089"/>
            <a:ext cx="1845091" cy="1534005"/>
            <a:chOff x="-4699196" y="6294322"/>
            <a:chExt cx="1845091" cy="1534005"/>
          </a:xfrm>
        </p:grpSpPr>
        <p:sp>
          <p:nvSpPr>
            <p:cNvPr id="6" name="TextBox 5"/>
            <p:cNvSpPr txBox="1"/>
            <p:nvPr/>
          </p:nvSpPr>
          <p:spPr>
            <a:xfrm rot="940237">
              <a:off x="-4699196" y="6350999"/>
              <a:ext cx="1845091" cy="1477328"/>
            </a:xfrm>
            <a:prstGeom prst="rect">
              <a:avLst/>
            </a:prstGeom>
            <a:solidFill>
              <a:srgbClr val="FFFFA7"/>
            </a:solidFill>
            <a:effectLst>
              <a:outerShdw blurRad="317500" dist="457200" dir="2700000" algn="tl" rotWithShape="0">
                <a:prstClr val="black">
                  <a:alpha val="27000"/>
                </a:prstClr>
              </a:outerShdw>
            </a:effectLst>
          </p:spPr>
          <p:txBody>
            <a:bodyPr wrap="square" rtlCol="0">
              <a:spAutoFit/>
            </a:bodyPr>
            <a:lstStyle/>
            <a:p>
              <a:endParaRPr lang="en-US" dirty="0" smtClean="0"/>
            </a:p>
            <a:p>
              <a:endParaRPr lang="en-US" dirty="0"/>
            </a:p>
            <a:p>
              <a:endParaRPr lang="en-US" dirty="0"/>
            </a:p>
            <a:p>
              <a:endParaRPr lang="en-US" dirty="0" smtClean="0"/>
            </a:p>
            <a:p>
              <a:endParaRPr lang="en-US" dirty="0"/>
            </a:p>
          </p:txBody>
        </p:sp>
        <p:sp>
          <p:nvSpPr>
            <p:cNvPr id="7" name="TextBox 6"/>
            <p:cNvSpPr txBox="1"/>
            <p:nvPr/>
          </p:nvSpPr>
          <p:spPr>
            <a:xfrm rot="944614">
              <a:off x="-4613324" y="6529089"/>
              <a:ext cx="1719173" cy="1169551"/>
            </a:xfrm>
            <a:prstGeom prst="rect">
              <a:avLst/>
            </a:prstGeom>
            <a:noFill/>
          </p:spPr>
          <p:txBody>
            <a:bodyPr wrap="square" rtlCol="0">
              <a:spAutoFit/>
            </a:bodyPr>
            <a:lstStyle/>
            <a:p>
              <a:r>
                <a:rPr lang="en-US" sz="1400" dirty="0" smtClean="0">
                  <a:latin typeface="Franklin Gothic Book" pitchFamily="34" charset="0"/>
                  <a:ea typeface="Tahoma" pitchFamily="34" charset="0"/>
                  <a:cs typeface="Lucida Grande" pitchFamily="2" charset="0"/>
                </a:rPr>
                <a:t>You can find this information by administering online surveys of your target audience.</a:t>
              </a:r>
              <a:endParaRPr lang="en-US" sz="1400" dirty="0">
                <a:latin typeface="Franklin Gothic Book" pitchFamily="34" charset="0"/>
                <a:ea typeface="Tahoma" pitchFamily="34" charset="0"/>
                <a:cs typeface="Lucida Grande" pitchFamily="2" charset="0"/>
              </a:endParaRPr>
            </a:p>
          </p:txBody>
        </p:sp>
        <p:sp>
          <p:nvSpPr>
            <p:cNvPr id="9" name="Oval 8"/>
            <p:cNvSpPr/>
            <p:nvPr/>
          </p:nvSpPr>
          <p:spPr>
            <a:xfrm>
              <a:off x="-3636284" y="6294322"/>
              <a:ext cx="284813" cy="283114"/>
            </a:xfrm>
            <a:prstGeom prst="ellipse">
              <a:avLst/>
            </a:prstGeom>
            <a:solidFill>
              <a:srgbClr val="00B0F0"/>
            </a:solidFill>
            <a:ln>
              <a:noFill/>
            </a:ln>
            <a:effectLst/>
            <a:scene3d>
              <a:camera prst="orthographicFront"/>
              <a:lightRig rig="threePt" dir="t"/>
            </a:scene3d>
            <a:sp3d>
              <a:bevelT prst="convex"/>
              <a:bevelB/>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6087034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p:cNvPicPr>
            <a:picLocks noChangeAspect="1"/>
          </p:cNvPicPr>
          <p:nvPr/>
        </p:nvPicPr>
        <p:blipFill rotWithShape="1">
          <a:blip r:embed="rId2" cstate="print">
            <a:extLst>
              <a:ext uri="{28A0092B-C50C-407E-A947-70E740481C1C}">
                <a14:useLocalDpi xmlns:a14="http://schemas.microsoft.com/office/drawing/2010/main" val="0"/>
              </a:ext>
            </a:extLst>
          </a:blip>
          <a:srcRect l="45112" t="49677" r="10201" b="1604"/>
          <a:stretch/>
        </p:blipFill>
        <p:spPr>
          <a:xfrm>
            <a:off x="4800600" y="1524000"/>
            <a:ext cx="4082448" cy="4025944"/>
          </a:xfrm>
          <a:prstGeom prst="ellipse">
            <a:avLst/>
          </a:prstGeom>
          <a:ln w="63500">
            <a:solidFill>
              <a:srgbClr val="434343"/>
            </a:solidFill>
          </a:ln>
        </p:spPr>
      </p:pic>
      <p:sp>
        <p:nvSpPr>
          <p:cNvPr id="2" name="Title 1"/>
          <p:cNvSpPr>
            <a:spLocks noGrp="1"/>
          </p:cNvSpPr>
          <p:nvPr>
            <p:ph type="title"/>
          </p:nvPr>
        </p:nvSpPr>
        <p:spPr>
          <a:xfrm>
            <a:off x="457200" y="273050"/>
            <a:ext cx="5410200" cy="1162050"/>
          </a:xfrm>
        </p:spPr>
        <p:txBody>
          <a:bodyPr anchor="ctr">
            <a:normAutofit/>
          </a:bodyPr>
          <a:lstStyle/>
          <a:p>
            <a:r>
              <a:rPr lang="en-US" sz="4400" dirty="0" smtClean="0">
                <a:solidFill>
                  <a:schemeClr val="tx1">
                    <a:lumMod val="65000"/>
                    <a:lumOff val="35000"/>
                  </a:schemeClr>
                </a:solidFill>
                <a:latin typeface="Verdana" pitchFamily="34" charset="0"/>
                <a:ea typeface="Verdana" pitchFamily="34" charset="0"/>
                <a:cs typeface="Verdana" pitchFamily="34" charset="0"/>
              </a:rPr>
              <a:t>Persona Name</a:t>
            </a:r>
            <a:endParaRPr lang="en-US" sz="4400" dirty="0">
              <a:solidFill>
                <a:schemeClr val="tx1">
                  <a:lumMod val="65000"/>
                  <a:lumOff val="35000"/>
                </a:schemeClr>
              </a:solidFill>
              <a:latin typeface="Verdana" pitchFamily="34" charset="0"/>
              <a:ea typeface="Verdana" pitchFamily="34" charset="0"/>
              <a:cs typeface="Verdana" pitchFamily="34" charset="0"/>
            </a:endParaRPr>
          </a:p>
        </p:txBody>
      </p:sp>
      <p:sp>
        <p:nvSpPr>
          <p:cNvPr id="4" name="Text Placeholder 3"/>
          <p:cNvSpPr>
            <a:spLocks noGrp="1"/>
          </p:cNvSpPr>
          <p:nvPr>
            <p:ph type="body" sz="half" idx="2"/>
          </p:nvPr>
        </p:nvSpPr>
        <p:spPr>
          <a:xfrm>
            <a:off x="457200" y="1557337"/>
            <a:ext cx="4419600" cy="4691063"/>
          </a:xfrm>
        </p:spPr>
        <p:txBody>
          <a:bodyPr>
            <a:normAutofit/>
          </a:bodyPr>
          <a:lstStyle/>
          <a:p>
            <a:r>
              <a:rPr lang="en-US" sz="1600" b="1" dirty="0" smtClean="0">
                <a:solidFill>
                  <a:srgbClr val="434343"/>
                </a:solidFill>
                <a:latin typeface="Verdana" pitchFamily="34" charset="0"/>
                <a:ea typeface="Verdana" pitchFamily="34" charset="0"/>
                <a:cs typeface="Verdana" pitchFamily="34" charset="0"/>
              </a:rPr>
              <a:t>GOALS:</a:t>
            </a:r>
          </a:p>
          <a:p>
            <a:pPr marL="285750" indent="-285750">
              <a:buFont typeface="Arial" pitchFamily="34" charset="0"/>
              <a:buChar char="•"/>
            </a:pPr>
            <a:r>
              <a:rPr lang="en-US" sz="1600" dirty="0" smtClean="0">
                <a:solidFill>
                  <a:srgbClr val="434343"/>
                </a:solidFill>
                <a:latin typeface="Verdana" pitchFamily="34" charset="0"/>
                <a:ea typeface="Verdana" pitchFamily="34" charset="0"/>
                <a:cs typeface="Verdana" pitchFamily="34" charset="0"/>
              </a:rPr>
              <a:t>Persona’s primary goal</a:t>
            </a:r>
          </a:p>
          <a:p>
            <a:pPr marL="285750" indent="-285750">
              <a:buFont typeface="Arial" pitchFamily="34" charset="0"/>
              <a:buChar char="•"/>
            </a:pPr>
            <a:r>
              <a:rPr lang="en-US" sz="1600" dirty="0" smtClean="0">
                <a:solidFill>
                  <a:srgbClr val="434343"/>
                </a:solidFill>
                <a:latin typeface="Verdana" pitchFamily="34" charset="0"/>
                <a:ea typeface="Verdana" pitchFamily="34" charset="0"/>
                <a:cs typeface="Verdana" pitchFamily="34" charset="0"/>
              </a:rPr>
              <a:t>Persona’s secondary goal</a:t>
            </a:r>
          </a:p>
          <a:p>
            <a:endParaRPr lang="en-US" sz="1600" dirty="0">
              <a:solidFill>
                <a:srgbClr val="434343"/>
              </a:solidFill>
              <a:latin typeface="Verdana" pitchFamily="34" charset="0"/>
              <a:ea typeface="Verdana" pitchFamily="34" charset="0"/>
              <a:cs typeface="Verdana" pitchFamily="34" charset="0"/>
            </a:endParaRPr>
          </a:p>
          <a:p>
            <a:r>
              <a:rPr lang="en-US" sz="1600" b="1" dirty="0" smtClean="0">
                <a:solidFill>
                  <a:srgbClr val="434343"/>
                </a:solidFill>
                <a:latin typeface="Verdana" pitchFamily="34" charset="0"/>
                <a:ea typeface="Verdana" pitchFamily="34" charset="0"/>
                <a:cs typeface="Verdana" pitchFamily="34" charset="0"/>
              </a:rPr>
              <a:t>CHALLENGES:</a:t>
            </a:r>
          </a:p>
          <a:p>
            <a:pPr marL="285750" indent="-285750">
              <a:buFont typeface="Arial" pitchFamily="34" charset="0"/>
              <a:buChar char="•"/>
            </a:pPr>
            <a:r>
              <a:rPr lang="en-US" sz="1600" dirty="0" smtClean="0">
                <a:solidFill>
                  <a:srgbClr val="434343"/>
                </a:solidFill>
                <a:latin typeface="Verdana" pitchFamily="34" charset="0"/>
                <a:ea typeface="Verdana" pitchFamily="34" charset="0"/>
                <a:cs typeface="Verdana" pitchFamily="34" charset="0"/>
              </a:rPr>
              <a:t>Primary challenge to persona’s success</a:t>
            </a:r>
          </a:p>
          <a:p>
            <a:pPr marL="285750" indent="-285750">
              <a:buFont typeface="Arial" pitchFamily="34" charset="0"/>
              <a:buChar char="•"/>
            </a:pPr>
            <a:r>
              <a:rPr lang="en-US" sz="1600" dirty="0" smtClean="0">
                <a:solidFill>
                  <a:srgbClr val="434343"/>
                </a:solidFill>
                <a:latin typeface="Verdana" pitchFamily="34" charset="0"/>
                <a:ea typeface="Verdana" pitchFamily="34" charset="0"/>
                <a:cs typeface="Verdana" pitchFamily="34" charset="0"/>
              </a:rPr>
              <a:t>Secondary challenge to persona’s success</a:t>
            </a:r>
          </a:p>
          <a:p>
            <a:pPr marL="285750" indent="-285750">
              <a:buFont typeface="Arial" pitchFamily="34" charset="0"/>
              <a:buChar char="•"/>
            </a:pPr>
            <a:endParaRPr lang="en-US" sz="1600" dirty="0">
              <a:solidFill>
                <a:srgbClr val="434343"/>
              </a:solidFill>
              <a:latin typeface="Verdana" pitchFamily="34" charset="0"/>
              <a:ea typeface="Verdana" pitchFamily="34" charset="0"/>
              <a:cs typeface="Verdana" pitchFamily="34" charset="0"/>
            </a:endParaRPr>
          </a:p>
          <a:p>
            <a:r>
              <a:rPr lang="en-US" sz="1600" b="1" dirty="0" smtClean="0">
                <a:solidFill>
                  <a:srgbClr val="434343"/>
                </a:solidFill>
                <a:latin typeface="Verdana" pitchFamily="34" charset="0"/>
                <a:ea typeface="Verdana" pitchFamily="34" charset="0"/>
                <a:cs typeface="Verdana" pitchFamily="34" charset="0"/>
              </a:rPr>
              <a:t>HOW WE HELP:</a:t>
            </a:r>
          </a:p>
          <a:p>
            <a:pPr marL="285750" indent="-285750">
              <a:buFont typeface="Arial" pitchFamily="34" charset="0"/>
              <a:buChar char="•"/>
            </a:pPr>
            <a:r>
              <a:rPr lang="en-US" sz="1600" dirty="0" smtClean="0">
                <a:solidFill>
                  <a:srgbClr val="434343"/>
                </a:solidFill>
                <a:latin typeface="Verdana" pitchFamily="34" charset="0"/>
                <a:ea typeface="Verdana" pitchFamily="34" charset="0"/>
                <a:cs typeface="Verdana" pitchFamily="34" charset="0"/>
              </a:rPr>
              <a:t>How you solve your persona’s challenges</a:t>
            </a:r>
          </a:p>
          <a:p>
            <a:pPr marL="285750" indent="-285750">
              <a:buFont typeface="Arial" pitchFamily="34" charset="0"/>
              <a:buChar char="•"/>
            </a:pPr>
            <a:r>
              <a:rPr lang="en-US" sz="1600" dirty="0" smtClean="0">
                <a:solidFill>
                  <a:srgbClr val="434343"/>
                </a:solidFill>
                <a:latin typeface="Verdana" pitchFamily="34" charset="0"/>
                <a:ea typeface="Verdana" pitchFamily="34" charset="0"/>
                <a:cs typeface="Verdana" pitchFamily="34" charset="0"/>
              </a:rPr>
              <a:t>How you help your persona achieve goals</a:t>
            </a:r>
            <a:endParaRPr lang="en-US" sz="1600" dirty="0">
              <a:solidFill>
                <a:srgbClr val="434343"/>
              </a:solidFill>
              <a:latin typeface="Verdana" pitchFamily="34" charset="0"/>
              <a:ea typeface="Verdana" pitchFamily="34" charset="0"/>
              <a:cs typeface="Verdana" pitchFamily="34" charset="0"/>
            </a:endParaRPr>
          </a:p>
          <a:p>
            <a:endParaRPr lang="en-US" sz="1600" dirty="0" smtClean="0">
              <a:solidFill>
                <a:srgbClr val="434343"/>
              </a:solidFill>
              <a:latin typeface="Verdana" pitchFamily="34" charset="0"/>
              <a:ea typeface="Verdana" pitchFamily="34" charset="0"/>
              <a:cs typeface="Verdana" pitchFamily="34" charset="0"/>
            </a:endParaRPr>
          </a:p>
        </p:txBody>
      </p:sp>
      <p:grpSp>
        <p:nvGrpSpPr>
          <p:cNvPr id="5" name="Group 4"/>
          <p:cNvGrpSpPr/>
          <p:nvPr/>
        </p:nvGrpSpPr>
        <p:grpSpPr>
          <a:xfrm rot="21088547">
            <a:off x="4249409" y="1704687"/>
            <a:ext cx="1845091" cy="1615605"/>
            <a:chOff x="-4570134" y="6690281"/>
            <a:chExt cx="1845091" cy="1615605"/>
          </a:xfrm>
        </p:grpSpPr>
        <p:sp>
          <p:nvSpPr>
            <p:cNvPr id="6" name="TextBox 5"/>
            <p:cNvSpPr txBox="1"/>
            <p:nvPr/>
          </p:nvSpPr>
          <p:spPr>
            <a:xfrm rot="940237">
              <a:off x="-4570134" y="6818748"/>
              <a:ext cx="1845091" cy="1477328"/>
            </a:xfrm>
            <a:prstGeom prst="rect">
              <a:avLst/>
            </a:prstGeom>
            <a:solidFill>
              <a:srgbClr val="FFFFA7"/>
            </a:solidFill>
            <a:effectLst>
              <a:outerShdw blurRad="317500" dist="457200" dir="2700000" algn="tl" rotWithShape="0">
                <a:prstClr val="black">
                  <a:alpha val="27000"/>
                </a:prstClr>
              </a:outerShdw>
            </a:effectLst>
          </p:spPr>
          <p:txBody>
            <a:bodyPr wrap="square" rtlCol="0">
              <a:spAutoFit/>
            </a:bodyPr>
            <a:lstStyle/>
            <a:p>
              <a:endParaRPr lang="en-US" dirty="0" smtClean="0"/>
            </a:p>
            <a:p>
              <a:endParaRPr lang="en-US" dirty="0"/>
            </a:p>
            <a:p>
              <a:endParaRPr lang="en-US" dirty="0"/>
            </a:p>
            <a:p>
              <a:endParaRPr lang="en-US" dirty="0" smtClean="0"/>
            </a:p>
            <a:p>
              <a:endParaRPr lang="en-US" dirty="0"/>
            </a:p>
          </p:txBody>
        </p:sp>
        <p:sp>
          <p:nvSpPr>
            <p:cNvPr id="8" name="TextBox 7"/>
            <p:cNvSpPr txBox="1"/>
            <p:nvPr/>
          </p:nvSpPr>
          <p:spPr>
            <a:xfrm rot="944614">
              <a:off x="-4489024" y="6920891"/>
              <a:ext cx="1719173" cy="1384995"/>
            </a:xfrm>
            <a:prstGeom prst="rect">
              <a:avLst/>
            </a:prstGeom>
            <a:noFill/>
          </p:spPr>
          <p:txBody>
            <a:bodyPr wrap="square" rtlCol="0">
              <a:spAutoFit/>
            </a:bodyPr>
            <a:lstStyle/>
            <a:p>
              <a:r>
                <a:rPr lang="en-US" sz="1400" dirty="0" smtClean="0">
                  <a:latin typeface="Franklin Gothic Book" pitchFamily="34" charset="0"/>
                  <a:ea typeface="Tahoma" pitchFamily="34" charset="0"/>
                  <a:cs typeface="Lucida Grande" pitchFamily="2" charset="0"/>
                </a:rPr>
                <a:t>Conduct interviews with your target audience to learn about their goals and challenges in more detail.</a:t>
              </a:r>
              <a:endParaRPr lang="en-US" sz="1400" dirty="0">
                <a:latin typeface="Franklin Gothic Book" pitchFamily="34" charset="0"/>
                <a:ea typeface="Tahoma" pitchFamily="34" charset="0"/>
                <a:cs typeface="Lucida Grande" pitchFamily="2" charset="0"/>
              </a:endParaRPr>
            </a:p>
          </p:txBody>
        </p:sp>
        <p:sp>
          <p:nvSpPr>
            <p:cNvPr id="9" name="Oval 8"/>
            <p:cNvSpPr/>
            <p:nvPr/>
          </p:nvSpPr>
          <p:spPr>
            <a:xfrm>
              <a:off x="-3496463" y="6690281"/>
              <a:ext cx="284813" cy="283114"/>
            </a:xfrm>
            <a:prstGeom prst="ellipse">
              <a:avLst/>
            </a:prstGeom>
            <a:solidFill>
              <a:srgbClr val="00B0F0"/>
            </a:solidFill>
            <a:ln>
              <a:noFill/>
            </a:ln>
            <a:effectLst/>
            <a:scene3d>
              <a:camera prst="orthographicFront"/>
              <a:lightRig rig="threePt" dir="t"/>
            </a:scene3d>
            <a:sp3d>
              <a:bevelT prst="convex"/>
              <a:bevelB/>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410268660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p:cNvPicPr>
            <a:picLocks noChangeAspect="1"/>
          </p:cNvPicPr>
          <p:nvPr/>
        </p:nvPicPr>
        <p:blipFill rotWithShape="1">
          <a:blip r:embed="rId2" cstate="print">
            <a:extLst>
              <a:ext uri="{28A0092B-C50C-407E-A947-70E740481C1C}">
                <a14:useLocalDpi xmlns:a14="http://schemas.microsoft.com/office/drawing/2010/main" val="0"/>
              </a:ext>
            </a:extLst>
          </a:blip>
          <a:srcRect l="45112" t="49677" r="10201" b="1604"/>
          <a:stretch/>
        </p:blipFill>
        <p:spPr>
          <a:xfrm>
            <a:off x="4800600" y="1524000"/>
            <a:ext cx="4082448" cy="4025944"/>
          </a:xfrm>
          <a:prstGeom prst="ellipse">
            <a:avLst/>
          </a:prstGeom>
          <a:ln w="63500">
            <a:solidFill>
              <a:srgbClr val="434343"/>
            </a:solidFill>
          </a:ln>
        </p:spPr>
      </p:pic>
      <p:sp>
        <p:nvSpPr>
          <p:cNvPr id="2" name="Title 1"/>
          <p:cNvSpPr>
            <a:spLocks noGrp="1"/>
          </p:cNvSpPr>
          <p:nvPr>
            <p:ph type="title"/>
          </p:nvPr>
        </p:nvSpPr>
        <p:spPr>
          <a:xfrm>
            <a:off x="457200" y="273050"/>
            <a:ext cx="5334000" cy="1162050"/>
          </a:xfrm>
        </p:spPr>
        <p:txBody>
          <a:bodyPr anchor="ctr">
            <a:normAutofit/>
          </a:bodyPr>
          <a:lstStyle/>
          <a:p>
            <a:r>
              <a:rPr lang="en-US" sz="4400" dirty="0" smtClean="0">
                <a:solidFill>
                  <a:schemeClr val="tx1">
                    <a:lumMod val="65000"/>
                    <a:lumOff val="35000"/>
                  </a:schemeClr>
                </a:solidFill>
                <a:latin typeface="Verdana" pitchFamily="34" charset="0"/>
                <a:ea typeface="Verdana" pitchFamily="34" charset="0"/>
                <a:cs typeface="Verdana" pitchFamily="34" charset="0"/>
              </a:rPr>
              <a:t>Persona Name</a:t>
            </a:r>
            <a:endParaRPr lang="en-US" sz="4400" dirty="0">
              <a:solidFill>
                <a:schemeClr val="tx1">
                  <a:lumMod val="65000"/>
                  <a:lumOff val="35000"/>
                </a:schemeClr>
              </a:solidFill>
              <a:latin typeface="Verdana" pitchFamily="34" charset="0"/>
              <a:ea typeface="Verdana" pitchFamily="34" charset="0"/>
              <a:cs typeface="Verdana" pitchFamily="34" charset="0"/>
            </a:endParaRPr>
          </a:p>
        </p:txBody>
      </p:sp>
      <p:sp>
        <p:nvSpPr>
          <p:cNvPr id="4" name="Text Placeholder 3"/>
          <p:cNvSpPr>
            <a:spLocks noGrp="1"/>
          </p:cNvSpPr>
          <p:nvPr>
            <p:ph type="body" sz="half" idx="2"/>
          </p:nvPr>
        </p:nvSpPr>
        <p:spPr>
          <a:xfrm>
            <a:off x="457200" y="1557337"/>
            <a:ext cx="3810000" cy="4691063"/>
          </a:xfrm>
        </p:spPr>
        <p:txBody>
          <a:bodyPr>
            <a:normAutofit/>
          </a:bodyPr>
          <a:lstStyle/>
          <a:p>
            <a:r>
              <a:rPr lang="en-US" sz="1600" b="1" dirty="0" smtClean="0">
                <a:solidFill>
                  <a:srgbClr val="434343"/>
                </a:solidFill>
                <a:latin typeface="Verdana" pitchFamily="34" charset="0"/>
                <a:ea typeface="Verdana" pitchFamily="34" charset="0"/>
                <a:cs typeface="Verdana" pitchFamily="34" charset="0"/>
              </a:rPr>
              <a:t>REAL QUOTES:</a:t>
            </a:r>
          </a:p>
          <a:p>
            <a:pPr marL="285750" indent="-285750">
              <a:buFont typeface="Arial" pitchFamily="34" charset="0"/>
              <a:buChar char="•"/>
            </a:pPr>
            <a:r>
              <a:rPr lang="en-US" sz="1600" dirty="0" smtClean="0">
                <a:solidFill>
                  <a:srgbClr val="434343"/>
                </a:solidFill>
                <a:latin typeface="Verdana" pitchFamily="34" charset="0"/>
                <a:ea typeface="Verdana" pitchFamily="34" charset="0"/>
                <a:cs typeface="Verdana" pitchFamily="34" charset="0"/>
              </a:rPr>
              <a:t>Include a few real quotes – taken during your interviews </a:t>
            </a:r>
            <a:r>
              <a:rPr lang="en-US" sz="1600" dirty="0">
                <a:solidFill>
                  <a:srgbClr val="434343"/>
                </a:solidFill>
                <a:latin typeface="Verdana" pitchFamily="34" charset="0"/>
                <a:ea typeface="Verdana" pitchFamily="34" charset="0"/>
                <a:cs typeface="Verdana" pitchFamily="34" charset="0"/>
              </a:rPr>
              <a:t>– </a:t>
            </a:r>
            <a:r>
              <a:rPr lang="en-US" sz="1600" dirty="0" smtClean="0">
                <a:solidFill>
                  <a:srgbClr val="434343"/>
                </a:solidFill>
                <a:latin typeface="Verdana" pitchFamily="34" charset="0"/>
                <a:ea typeface="Verdana" pitchFamily="34" charset="0"/>
                <a:cs typeface="Verdana" pitchFamily="34" charset="0"/>
              </a:rPr>
              <a:t>that represent your persona well. This will make it easier for employees to relate to and understand your persona.</a:t>
            </a:r>
          </a:p>
          <a:p>
            <a:endParaRPr lang="en-US" sz="1600" dirty="0">
              <a:solidFill>
                <a:srgbClr val="434343"/>
              </a:solidFill>
              <a:latin typeface="Verdana" pitchFamily="34" charset="0"/>
              <a:ea typeface="Verdana" pitchFamily="34" charset="0"/>
              <a:cs typeface="Verdana" pitchFamily="34" charset="0"/>
            </a:endParaRPr>
          </a:p>
          <a:p>
            <a:r>
              <a:rPr lang="en-US" sz="1600" b="1" dirty="0" smtClean="0">
                <a:solidFill>
                  <a:srgbClr val="434343"/>
                </a:solidFill>
                <a:latin typeface="Verdana" pitchFamily="34" charset="0"/>
                <a:ea typeface="Verdana" pitchFamily="34" charset="0"/>
                <a:cs typeface="Verdana" pitchFamily="34" charset="0"/>
              </a:rPr>
              <a:t>COMMON OBJECTIONS:</a:t>
            </a:r>
          </a:p>
          <a:p>
            <a:pPr marL="285750" indent="-285750">
              <a:buFont typeface="Arial" pitchFamily="34" charset="0"/>
              <a:buChar char="•"/>
            </a:pPr>
            <a:r>
              <a:rPr lang="en-US" sz="1600" dirty="0" smtClean="0">
                <a:solidFill>
                  <a:srgbClr val="434343"/>
                </a:solidFill>
                <a:latin typeface="Verdana" pitchFamily="34" charset="0"/>
                <a:ea typeface="Verdana" pitchFamily="34" charset="0"/>
                <a:cs typeface="Verdana" pitchFamily="34" charset="0"/>
              </a:rPr>
              <a:t>Identify the most common objections your persona will raise during the sales process.</a:t>
            </a:r>
          </a:p>
          <a:p>
            <a:endParaRPr lang="en-US" sz="1600" dirty="0">
              <a:latin typeface="Verdana" pitchFamily="34" charset="0"/>
              <a:ea typeface="Verdana" pitchFamily="34" charset="0"/>
              <a:cs typeface="Verdana" pitchFamily="34" charset="0"/>
            </a:endParaRPr>
          </a:p>
        </p:txBody>
      </p:sp>
      <p:grpSp>
        <p:nvGrpSpPr>
          <p:cNvPr id="5" name="Group 4"/>
          <p:cNvGrpSpPr/>
          <p:nvPr/>
        </p:nvGrpSpPr>
        <p:grpSpPr>
          <a:xfrm rot="21334291">
            <a:off x="4455177" y="1926005"/>
            <a:ext cx="1845091" cy="1601738"/>
            <a:chOff x="-1357381" y="3917007"/>
            <a:chExt cx="1845091" cy="1601738"/>
          </a:xfrm>
        </p:grpSpPr>
        <p:sp>
          <p:nvSpPr>
            <p:cNvPr id="6" name="TextBox 5"/>
            <p:cNvSpPr txBox="1"/>
            <p:nvPr/>
          </p:nvSpPr>
          <p:spPr>
            <a:xfrm rot="265709">
              <a:off x="-1357381" y="4041417"/>
              <a:ext cx="1845091" cy="1477328"/>
            </a:xfrm>
            <a:prstGeom prst="rect">
              <a:avLst/>
            </a:prstGeom>
            <a:solidFill>
              <a:srgbClr val="FFFFA7"/>
            </a:solidFill>
            <a:effectLst>
              <a:outerShdw blurRad="317500" dist="457200" dir="2700000" algn="tl" rotWithShape="0">
                <a:prstClr val="black">
                  <a:alpha val="27000"/>
                </a:prstClr>
              </a:outerShdw>
            </a:effectLst>
          </p:spPr>
          <p:txBody>
            <a:bodyPr wrap="square" rtlCol="0">
              <a:spAutoFit/>
            </a:bodyPr>
            <a:lstStyle/>
            <a:p>
              <a:endParaRPr lang="en-US" dirty="0" smtClean="0"/>
            </a:p>
            <a:p>
              <a:endParaRPr lang="en-US" dirty="0"/>
            </a:p>
            <a:p>
              <a:endParaRPr lang="en-US" dirty="0"/>
            </a:p>
            <a:p>
              <a:endParaRPr lang="en-US" dirty="0" smtClean="0"/>
            </a:p>
            <a:p>
              <a:endParaRPr lang="en-US" dirty="0"/>
            </a:p>
          </p:txBody>
        </p:sp>
        <p:sp>
          <p:nvSpPr>
            <p:cNvPr id="7" name="TextBox 6"/>
            <p:cNvSpPr txBox="1"/>
            <p:nvPr/>
          </p:nvSpPr>
          <p:spPr>
            <a:xfrm rot="270086">
              <a:off x="-1271510" y="4111785"/>
              <a:ext cx="1719173" cy="1384995"/>
            </a:xfrm>
            <a:prstGeom prst="rect">
              <a:avLst/>
            </a:prstGeom>
            <a:noFill/>
          </p:spPr>
          <p:txBody>
            <a:bodyPr wrap="square" rtlCol="0">
              <a:spAutoFit/>
            </a:bodyPr>
            <a:lstStyle/>
            <a:p>
              <a:r>
                <a:rPr lang="en-US" sz="1400" dirty="0" smtClean="0">
                  <a:latin typeface="Franklin Gothic Book" pitchFamily="34" charset="0"/>
                  <a:ea typeface="Tahoma" pitchFamily="34" charset="0"/>
                  <a:cs typeface="Lucida Grande" pitchFamily="2" charset="0"/>
                </a:rPr>
                <a:t>Identifying common objections will help your sales team be better prepared during their conversations.</a:t>
              </a:r>
              <a:endParaRPr lang="en-US" sz="1400" dirty="0">
                <a:latin typeface="Franklin Gothic Book" pitchFamily="34" charset="0"/>
                <a:ea typeface="Tahoma" pitchFamily="34" charset="0"/>
                <a:cs typeface="Lucida Grande" pitchFamily="2" charset="0"/>
              </a:endParaRPr>
            </a:p>
          </p:txBody>
        </p:sp>
        <p:sp>
          <p:nvSpPr>
            <p:cNvPr id="9" name="Oval 8"/>
            <p:cNvSpPr/>
            <p:nvPr/>
          </p:nvSpPr>
          <p:spPr>
            <a:xfrm>
              <a:off x="-416665" y="3917007"/>
              <a:ext cx="284813" cy="283114"/>
            </a:xfrm>
            <a:prstGeom prst="ellipse">
              <a:avLst/>
            </a:prstGeom>
            <a:solidFill>
              <a:srgbClr val="00B0F0"/>
            </a:solidFill>
            <a:ln>
              <a:noFill/>
            </a:ln>
            <a:effectLst/>
            <a:scene3d>
              <a:camera prst="orthographicFront"/>
              <a:lightRig rig="threePt" dir="t"/>
            </a:scene3d>
            <a:sp3d>
              <a:bevelT prst="convex"/>
              <a:bevelB/>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06688055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p:cNvPicPr>
            <a:picLocks noChangeAspect="1"/>
          </p:cNvPicPr>
          <p:nvPr/>
        </p:nvPicPr>
        <p:blipFill rotWithShape="1">
          <a:blip r:embed="rId2" cstate="print">
            <a:extLst>
              <a:ext uri="{28A0092B-C50C-407E-A947-70E740481C1C}">
                <a14:useLocalDpi xmlns:a14="http://schemas.microsoft.com/office/drawing/2010/main" val="0"/>
              </a:ext>
            </a:extLst>
          </a:blip>
          <a:srcRect l="45112" t="49677" r="10201" b="1604"/>
          <a:stretch/>
        </p:blipFill>
        <p:spPr>
          <a:xfrm>
            <a:off x="4800600" y="1524000"/>
            <a:ext cx="4082448" cy="4025944"/>
          </a:xfrm>
          <a:prstGeom prst="ellipse">
            <a:avLst/>
          </a:prstGeom>
          <a:ln w="63500">
            <a:solidFill>
              <a:srgbClr val="434343"/>
            </a:solidFill>
          </a:ln>
        </p:spPr>
      </p:pic>
      <p:sp>
        <p:nvSpPr>
          <p:cNvPr id="2" name="Title 1"/>
          <p:cNvSpPr>
            <a:spLocks noGrp="1"/>
          </p:cNvSpPr>
          <p:nvPr>
            <p:ph type="title"/>
          </p:nvPr>
        </p:nvSpPr>
        <p:spPr>
          <a:xfrm>
            <a:off x="457200" y="273050"/>
            <a:ext cx="5257800" cy="1162050"/>
          </a:xfrm>
        </p:spPr>
        <p:txBody>
          <a:bodyPr anchor="ctr">
            <a:noAutofit/>
          </a:bodyPr>
          <a:lstStyle/>
          <a:p>
            <a:r>
              <a:rPr lang="en-US" sz="4400" dirty="0" smtClean="0">
                <a:solidFill>
                  <a:schemeClr val="tx1">
                    <a:lumMod val="65000"/>
                    <a:lumOff val="35000"/>
                  </a:schemeClr>
                </a:solidFill>
                <a:latin typeface="Verdana" pitchFamily="34" charset="0"/>
                <a:ea typeface="Verdana" pitchFamily="34" charset="0"/>
                <a:cs typeface="Verdana" pitchFamily="34" charset="0"/>
              </a:rPr>
              <a:t>Persona Name</a:t>
            </a:r>
            <a:endParaRPr lang="en-US" sz="4400" dirty="0">
              <a:solidFill>
                <a:schemeClr val="tx1">
                  <a:lumMod val="65000"/>
                  <a:lumOff val="35000"/>
                </a:schemeClr>
              </a:solidFill>
              <a:latin typeface="Verdana" pitchFamily="34" charset="0"/>
              <a:ea typeface="Verdana" pitchFamily="34" charset="0"/>
              <a:cs typeface="Verdana" pitchFamily="34" charset="0"/>
            </a:endParaRPr>
          </a:p>
        </p:txBody>
      </p:sp>
      <p:sp>
        <p:nvSpPr>
          <p:cNvPr id="4" name="Text Placeholder 3"/>
          <p:cNvSpPr>
            <a:spLocks noGrp="1"/>
          </p:cNvSpPr>
          <p:nvPr>
            <p:ph type="body" sz="half" idx="2"/>
          </p:nvPr>
        </p:nvSpPr>
        <p:spPr>
          <a:xfrm>
            <a:off x="457200" y="1557337"/>
            <a:ext cx="3276600" cy="4691063"/>
          </a:xfrm>
        </p:spPr>
        <p:txBody>
          <a:bodyPr>
            <a:normAutofit/>
          </a:bodyPr>
          <a:lstStyle/>
          <a:p>
            <a:r>
              <a:rPr lang="en-US" sz="1600" b="1" dirty="0" smtClean="0">
                <a:solidFill>
                  <a:srgbClr val="434343"/>
                </a:solidFill>
                <a:latin typeface="Verdana" pitchFamily="34" charset="0"/>
                <a:ea typeface="Verdana" pitchFamily="34" charset="0"/>
                <a:cs typeface="Verdana" pitchFamily="34" charset="0"/>
              </a:rPr>
              <a:t>MARKETING MESSAGING:</a:t>
            </a:r>
          </a:p>
          <a:p>
            <a:pPr marL="285750" indent="-285750">
              <a:buFont typeface="Arial" pitchFamily="34" charset="0"/>
              <a:buChar char="•"/>
            </a:pPr>
            <a:r>
              <a:rPr lang="en-US" sz="1600" dirty="0" smtClean="0">
                <a:solidFill>
                  <a:srgbClr val="434343"/>
                </a:solidFill>
                <a:latin typeface="Verdana" pitchFamily="34" charset="0"/>
                <a:ea typeface="Verdana" pitchFamily="34" charset="0"/>
                <a:cs typeface="Verdana" pitchFamily="34" charset="0"/>
              </a:rPr>
              <a:t>How should you describe your solution to your persona?</a:t>
            </a:r>
          </a:p>
          <a:p>
            <a:pPr marL="285750" indent="-285750">
              <a:buFont typeface="Arial" pitchFamily="34" charset="0"/>
              <a:buChar char="•"/>
            </a:pPr>
            <a:endParaRPr lang="en-US" sz="1600" dirty="0">
              <a:solidFill>
                <a:srgbClr val="434343"/>
              </a:solidFill>
              <a:latin typeface="Verdana" pitchFamily="34" charset="0"/>
              <a:ea typeface="Verdana" pitchFamily="34" charset="0"/>
              <a:cs typeface="Verdana" pitchFamily="34" charset="0"/>
            </a:endParaRPr>
          </a:p>
          <a:p>
            <a:r>
              <a:rPr lang="en-US" sz="1600" b="1" dirty="0" smtClean="0">
                <a:solidFill>
                  <a:srgbClr val="434343"/>
                </a:solidFill>
                <a:latin typeface="Verdana" pitchFamily="34" charset="0"/>
                <a:ea typeface="Verdana" pitchFamily="34" charset="0"/>
                <a:cs typeface="Verdana" pitchFamily="34" charset="0"/>
              </a:rPr>
              <a:t>ELEVATOR PITCH:</a:t>
            </a:r>
          </a:p>
          <a:p>
            <a:pPr marL="285750" indent="-285750">
              <a:buFont typeface="Arial" pitchFamily="34" charset="0"/>
              <a:buChar char="•"/>
            </a:pPr>
            <a:r>
              <a:rPr lang="en-US" sz="1600" dirty="0" smtClean="0">
                <a:solidFill>
                  <a:srgbClr val="434343"/>
                </a:solidFill>
                <a:latin typeface="Verdana" pitchFamily="34" charset="0"/>
                <a:ea typeface="Verdana" pitchFamily="34" charset="0"/>
                <a:cs typeface="Verdana" pitchFamily="34" charset="0"/>
              </a:rPr>
              <a:t>Make </a:t>
            </a:r>
            <a:r>
              <a:rPr lang="en-US" sz="1600" dirty="0">
                <a:solidFill>
                  <a:srgbClr val="434343"/>
                </a:solidFill>
                <a:latin typeface="Verdana" pitchFamily="34" charset="0"/>
                <a:ea typeface="Verdana" pitchFamily="34" charset="0"/>
                <a:cs typeface="Verdana" pitchFamily="34" charset="0"/>
              </a:rPr>
              <a:t>describing your solution simple and </a:t>
            </a:r>
            <a:r>
              <a:rPr lang="en-US" sz="1600" dirty="0" smtClean="0">
                <a:solidFill>
                  <a:srgbClr val="434343"/>
                </a:solidFill>
                <a:latin typeface="Verdana" pitchFamily="34" charset="0"/>
                <a:ea typeface="Verdana" pitchFamily="34" charset="0"/>
                <a:cs typeface="Verdana" pitchFamily="34" charset="0"/>
              </a:rPr>
              <a:t>consistent across everyone in your company.</a:t>
            </a:r>
          </a:p>
        </p:txBody>
      </p:sp>
      <p:grpSp>
        <p:nvGrpSpPr>
          <p:cNvPr id="6" name="Group 5"/>
          <p:cNvGrpSpPr/>
          <p:nvPr/>
        </p:nvGrpSpPr>
        <p:grpSpPr>
          <a:xfrm>
            <a:off x="3962400" y="3124200"/>
            <a:ext cx="1845091" cy="1534005"/>
            <a:chOff x="-4699196" y="6294322"/>
            <a:chExt cx="1845091" cy="1534005"/>
          </a:xfrm>
        </p:grpSpPr>
        <p:sp>
          <p:nvSpPr>
            <p:cNvPr id="7" name="TextBox 6"/>
            <p:cNvSpPr txBox="1"/>
            <p:nvPr/>
          </p:nvSpPr>
          <p:spPr>
            <a:xfrm rot="940237">
              <a:off x="-4699196" y="6350999"/>
              <a:ext cx="1845091" cy="1477328"/>
            </a:xfrm>
            <a:prstGeom prst="rect">
              <a:avLst/>
            </a:prstGeom>
            <a:solidFill>
              <a:srgbClr val="FFFFA7"/>
            </a:solidFill>
            <a:effectLst>
              <a:outerShdw blurRad="317500" dist="457200" dir="2700000" algn="tl" rotWithShape="0">
                <a:prstClr val="black">
                  <a:alpha val="27000"/>
                </a:prstClr>
              </a:outerShdw>
            </a:effectLst>
          </p:spPr>
          <p:txBody>
            <a:bodyPr wrap="square" rtlCol="0">
              <a:spAutoFit/>
            </a:bodyPr>
            <a:lstStyle/>
            <a:p>
              <a:endParaRPr lang="en-US" dirty="0" smtClean="0"/>
            </a:p>
            <a:p>
              <a:endParaRPr lang="en-US" dirty="0"/>
            </a:p>
            <a:p>
              <a:endParaRPr lang="en-US" dirty="0"/>
            </a:p>
            <a:p>
              <a:endParaRPr lang="en-US" dirty="0" smtClean="0"/>
            </a:p>
            <a:p>
              <a:endParaRPr lang="en-US" dirty="0"/>
            </a:p>
          </p:txBody>
        </p:sp>
        <p:sp>
          <p:nvSpPr>
            <p:cNvPr id="8" name="TextBox 7"/>
            <p:cNvSpPr txBox="1"/>
            <p:nvPr/>
          </p:nvSpPr>
          <p:spPr>
            <a:xfrm rot="944614">
              <a:off x="-4613324" y="6421368"/>
              <a:ext cx="1719173" cy="1384995"/>
            </a:xfrm>
            <a:prstGeom prst="rect">
              <a:avLst/>
            </a:prstGeom>
            <a:noFill/>
          </p:spPr>
          <p:txBody>
            <a:bodyPr wrap="square" rtlCol="0">
              <a:spAutoFit/>
            </a:bodyPr>
            <a:lstStyle/>
            <a:p>
              <a:r>
                <a:rPr lang="en-US" sz="1400" dirty="0" smtClean="0">
                  <a:latin typeface="Franklin Gothic Book" pitchFamily="34" charset="0"/>
                  <a:ea typeface="Tahoma" pitchFamily="34" charset="0"/>
                  <a:cs typeface="Lucida Grande" pitchFamily="2" charset="0"/>
                </a:rPr>
                <a:t>Establishing your messaging prepares your entire organization to convey the same message.</a:t>
              </a:r>
              <a:endParaRPr lang="en-US" sz="1400" dirty="0">
                <a:latin typeface="Franklin Gothic Book" pitchFamily="34" charset="0"/>
                <a:ea typeface="Tahoma" pitchFamily="34" charset="0"/>
                <a:cs typeface="Lucida Grande" pitchFamily="2" charset="0"/>
              </a:endParaRPr>
            </a:p>
          </p:txBody>
        </p:sp>
        <p:sp>
          <p:nvSpPr>
            <p:cNvPr id="9" name="Oval 8"/>
            <p:cNvSpPr/>
            <p:nvPr/>
          </p:nvSpPr>
          <p:spPr>
            <a:xfrm>
              <a:off x="-3636284" y="6294322"/>
              <a:ext cx="284813" cy="283114"/>
            </a:xfrm>
            <a:prstGeom prst="ellipse">
              <a:avLst/>
            </a:prstGeom>
            <a:solidFill>
              <a:srgbClr val="00B0F0"/>
            </a:solidFill>
            <a:ln>
              <a:noFill/>
            </a:ln>
            <a:effectLst/>
            <a:scene3d>
              <a:camera prst="orthographicFront"/>
              <a:lightRig rig="threePt" dir="t"/>
            </a:scene3d>
            <a:sp3d>
              <a:bevelT prst="convex"/>
              <a:bevelB/>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0" name="Group 9"/>
          <p:cNvGrpSpPr/>
          <p:nvPr/>
        </p:nvGrpSpPr>
        <p:grpSpPr>
          <a:xfrm rot="19578132">
            <a:off x="7128532" y="4802564"/>
            <a:ext cx="1845091" cy="1534005"/>
            <a:chOff x="-4699196" y="6294322"/>
            <a:chExt cx="1845091" cy="1534005"/>
          </a:xfrm>
        </p:grpSpPr>
        <p:sp>
          <p:nvSpPr>
            <p:cNvPr id="11" name="TextBox 10"/>
            <p:cNvSpPr txBox="1"/>
            <p:nvPr/>
          </p:nvSpPr>
          <p:spPr>
            <a:xfrm rot="940237">
              <a:off x="-4699196" y="6350999"/>
              <a:ext cx="1845091" cy="1477328"/>
            </a:xfrm>
            <a:prstGeom prst="rect">
              <a:avLst/>
            </a:prstGeom>
            <a:solidFill>
              <a:srgbClr val="FFFFA7"/>
            </a:solidFill>
            <a:effectLst>
              <a:outerShdw blurRad="317500" dist="457200" dir="2700000" algn="tl" rotWithShape="0">
                <a:prstClr val="black">
                  <a:alpha val="27000"/>
                </a:prstClr>
              </a:outerShdw>
            </a:effectLst>
          </p:spPr>
          <p:txBody>
            <a:bodyPr wrap="square" rtlCol="0">
              <a:spAutoFit/>
            </a:bodyPr>
            <a:lstStyle/>
            <a:p>
              <a:endParaRPr lang="en-US" dirty="0" smtClean="0"/>
            </a:p>
            <a:p>
              <a:endParaRPr lang="en-US" dirty="0"/>
            </a:p>
            <a:p>
              <a:endParaRPr lang="en-US" dirty="0"/>
            </a:p>
            <a:p>
              <a:endParaRPr lang="en-US" dirty="0" smtClean="0"/>
            </a:p>
            <a:p>
              <a:endParaRPr lang="en-US" dirty="0"/>
            </a:p>
          </p:txBody>
        </p:sp>
        <p:sp>
          <p:nvSpPr>
            <p:cNvPr id="12" name="TextBox 11"/>
            <p:cNvSpPr txBox="1"/>
            <p:nvPr/>
          </p:nvSpPr>
          <p:spPr>
            <a:xfrm rot="944614">
              <a:off x="-4613325" y="6421367"/>
              <a:ext cx="1719173" cy="1384995"/>
            </a:xfrm>
            <a:prstGeom prst="rect">
              <a:avLst/>
            </a:prstGeom>
            <a:noFill/>
          </p:spPr>
          <p:txBody>
            <a:bodyPr wrap="square" rtlCol="0">
              <a:spAutoFit/>
            </a:bodyPr>
            <a:lstStyle/>
            <a:p>
              <a:r>
                <a:rPr lang="en-US" sz="1400" dirty="0" smtClean="0">
                  <a:latin typeface="Franklin Gothic Book" pitchFamily="34" charset="0"/>
                  <a:ea typeface="Tahoma" pitchFamily="34" charset="0"/>
                  <a:cs typeface="Lucida Grande" pitchFamily="2" charset="0"/>
                </a:rPr>
                <a:t>Including a real photo from Creative Commons or iStockphoto helps everyone envision the same person.</a:t>
              </a:r>
              <a:endParaRPr lang="en-US" sz="1400" dirty="0">
                <a:latin typeface="Franklin Gothic Book" pitchFamily="34" charset="0"/>
                <a:ea typeface="Tahoma" pitchFamily="34" charset="0"/>
                <a:cs typeface="Lucida Grande" pitchFamily="2" charset="0"/>
              </a:endParaRPr>
            </a:p>
          </p:txBody>
        </p:sp>
        <p:sp>
          <p:nvSpPr>
            <p:cNvPr id="13" name="Oval 12"/>
            <p:cNvSpPr/>
            <p:nvPr/>
          </p:nvSpPr>
          <p:spPr>
            <a:xfrm>
              <a:off x="-3636284" y="6294322"/>
              <a:ext cx="284813" cy="283114"/>
            </a:xfrm>
            <a:prstGeom prst="ellipse">
              <a:avLst/>
            </a:prstGeom>
            <a:solidFill>
              <a:srgbClr val="00B0F0"/>
            </a:solidFill>
            <a:ln>
              <a:noFill/>
            </a:ln>
            <a:effectLst/>
            <a:scene3d>
              <a:camera prst="orthographicFront"/>
              <a:lightRig rig="threePt" dir="t"/>
            </a:scene3d>
            <a:sp3d>
              <a:bevelT prst="convex"/>
              <a:bevelB/>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74705520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434343"/>
        </a:solidFill>
        <a:effectLst/>
      </p:bgPr>
    </p:bg>
    <p:spTree>
      <p:nvGrpSpPr>
        <p:cNvPr id="1" name=""/>
        <p:cNvGrpSpPr/>
        <p:nvPr/>
      </p:nvGrpSpPr>
      <p:grpSpPr>
        <a:xfrm>
          <a:off x="0" y="0"/>
          <a:ext cx="0" cy="0"/>
          <a:chOff x="0" y="0"/>
          <a:chExt cx="0" cy="0"/>
        </a:xfrm>
      </p:grpSpPr>
      <p:sp>
        <p:nvSpPr>
          <p:cNvPr id="7" name="Oval 6"/>
          <p:cNvSpPr>
            <a:spLocks noChangeAspect="1"/>
          </p:cNvSpPr>
          <p:nvPr/>
        </p:nvSpPr>
        <p:spPr bwMode="auto">
          <a:xfrm>
            <a:off x="3964898" y="2895600"/>
            <a:ext cx="4572000" cy="4572000"/>
          </a:xfrm>
          <a:prstGeom prst="ellipse">
            <a:avLst/>
          </a:prstGeom>
          <a:solidFill>
            <a:srgbClr val="FFFF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400" dirty="0" smtClean="0">
              <a:solidFill>
                <a:srgbClr val="4C545B"/>
              </a:solidFill>
              <a:latin typeface="Franklin Gothic Book"/>
              <a:ea typeface="ＭＳ Ｐゴシック" pitchFamily="1" charset="-128"/>
            </a:endParaRPr>
          </a:p>
        </p:txBody>
      </p:sp>
      <p:sp>
        <p:nvSpPr>
          <p:cNvPr id="8" name="Title 1"/>
          <p:cNvSpPr txBox="1">
            <a:spLocks/>
          </p:cNvSpPr>
          <p:nvPr/>
        </p:nvSpPr>
        <p:spPr bwMode="auto">
          <a:xfrm>
            <a:off x="5737404" y="4741023"/>
            <a:ext cx="2584832" cy="7159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sz="3800" b="0" kern="1200">
                <a:solidFill>
                  <a:schemeClr val="bg1"/>
                </a:solidFill>
                <a:latin typeface="+mj-lt"/>
                <a:ea typeface="+mj-ea"/>
                <a:cs typeface="+mj-cs"/>
              </a:defRPr>
            </a:lvl1pPr>
            <a:lvl2pPr algn="l" rtl="0" eaLnBrk="1" fontAlgn="base" hangingPunct="1">
              <a:spcBef>
                <a:spcPct val="0"/>
              </a:spcBef>
              <a:spcAft>
                <a:spcPct val="0"/>
              </a:spcAft>
              <a:defRPr sz="2600">
                <a:solidFill>
                  <a:schemeClr val="bg1"/>
                </a:solidFill>
                <a:latin typeface="Arial" charset="0"/>
              </a:defRPr>
            </a:lvl2pPr>
            <a:lvl3pPr algn="l" rtl="0" eaLnBrk="1" fontAlgn="base" hangingPunct="1">
              <a:spcBef>
                <a:spcPct val="0"/>
              </a:spcBef>
              <a:spcAft>
                <a:spcPct val="0"/>
              </a:spcAft>
              <a:defRPr sz="2600">
                <a:solidFill>
                  <a:schemeClr val="bg1"/>
                </a:solidFill>
                <a:latin typeface="Arial" charset="0"/>
              </a:defRPr>
            </a:lvl3pPr>
            <a:lvl4pPr algn="l" rtl="0" eaLnBrk="1" fontAlgn="base" hangingPunct="1">
              <a:spcBef>
                <a:spcPct val="0"/>
              </a:spcBef>
              <a:spcAft>
                <a:spcPct val="0"/>
              </a:spcAft>
              <a:defRPr sz="2600">
                <a:solidFill>
                  <a:schemeClr val="bg1"/>
                </a:solidFill>
                <a:latin typeface="Arial" charset="0"/>
              </a:defRPr>
            </a:lvl4pPr>
            <a:lvl5pPr algn="l" rtl="0" eaLnBrk="1" fontAlgn="base" hangingPunct="1">
              <a:spcBef>
                <a:spcPct val="0"/>
              </a:spcBef>
              <a:spcAft>
                <a:spcPct val="0"/>
              </a:spcAft>
              <a:defRPr sz="2600">
                <a:solidFill>
                  <a:schemeClr val="bg1"/>
                </a:solidFill>
                <a:latin typeface="Arial" charset="0"/>
              </a:defRPr>
            </a:lvl5pPr>
            <a:lvl6pPr marL="457200" algn="ctr" rtl="0" eaLnBrk="1" fontAlgn="base" hangingPunct="1">
              <a:spcBef>
                <a:spcPct val="0"/>
              </a:spcBef>
              <a:spcAft>
                <a:spcPct val="0"/>
              </a:spcAft>
              <a:defRPr sz="2800">
                <a:solidFill>
                  <a:schemeClr val="bg1"/>
                </a:solidFill>
                <a:latin typeface="Arial" charset="0"/>
              </a:defRPr>
            </a:lvl6pPr>
            <a:lvl7pPr marL="914400" algn="ctr" rtl="0" eaLnBrk="1" fontAlgn="base" hangingPunct="1">
              <a:spcBef>
                <a:spcPct val="0"/>
              </a:spcBef>
              <a:spcAft>
                <a:spcPct val="0"/>
              </a:spcAft>
              <a:defRPr sz="2800">
                <a:solidFill>
                  <a:schemeClr val="bg1"/>
                </a:solidFill>
                <a:latin typeface="Arial" charset="0"/>
              </a:defRPr>
            </a:lvl7pPr>
            <a:lvl8pPr marL="1371600" algn="ctr" rtl="0" eaLnBrk="1" fontAlgn="base" hangingPunct="1">
              <a:spcBef>
                <a:spcPct val="0"/>
              </a:spcBef>
              <a:spcAft>
                <a:spcPct val="0"/>
              </a:spcAft>
              <a:defRPr sz="2800">
                <a:solidFill>
                  <a:schemeClr val="bg1"/>
                </a:solidFill>
                <a:latin typeface="Arial" charset="0"/>
              </a:defRPr>
            </a:lvl8pPr>
            <a:lvl9pPr marL="1828800" algn="ctr" rtl="0" eaLnBrk="1" fontAlgn="base" hangingPunct="1">
              <a:spcBef>
                <a:spcPct val="0"/>
              </a:spcBef>
              <a:spcAft>
                <a:spcPct val="0"/>
              </a:spcAft>
              <a:defRPr sz="2800">
                <a:solidFill>
                  <a:schemeClr val="bg1"/>
                </a:solidFill>
                <a:latin typeface="Arial" charset="0"/>
              </a:defRPr>
            </a:lvl9pPr>
          </a:lstStyle>
          <a:p>
            <a:pPr defTabSz="914400">
              <a:lnSpc>
                <a:spcPct val="80000"/>
              </a:lnSpc>
            </a:pPr>
            <a:r>
              <a:rPr lang="en-US" sz="3200" dirty="0" smtClean="0">
                <a:solidFill>
                  <a:srgbClr val="434343"/>
                </a:solidFill>
                <a:latin typeface="Franklin Gothic Book"/>
                <a:cs typeface="Franklin Gothic Book"/>
              </a:rPr>
              <a:t>An Example of a Complete Buyer Persona</a:t>
            </a:r>
            <a:endParaRPr lang="en-US" sz="3200" dirty="0">
              <a:solidFill>
                <a:srgbClr val="434343"/>
              </a:solidFill>
              <a:latin typeface="Franklin Gothic Book"/>
              <a:cs typeface="Franklin Gothic Book"/>
            </a:endParaRPr>
          </a:p>
        </p:txBody>
      </p:sp>
      <p:sp>
        <p:nvSpPr>
          <p:cNvPr id="5" name="TextBox 4"/>
          <p:cNvSpPr txBox="1"/>
          <p:nvPr/>
        </p:nvSpPr>
        <p:spPr>
          <a:xfrm>
            <a:off x="4172324" y="3701465"/>
            <a:ext cx="990600" cy="2646878"/>
          </a:xfrm>
          <a:prstGeom prst="rect">
            <a:avLst/>
          </a:prstGeom>
          <a:noFill/>
        </p:spPr>
        <p:txBody>
          <a:bodyPr wrap="square" rtlCol="0">
            <a:spAutoFit/>
          </a:bodyPr>
          <a:lstStyle/>
          <a:p>
            <a:pPr algn="ctr" defTabSz="914400"/>
            <a:r>
              <a:rPr lang="en-US" sz="16600" dirty="0" smtClean="0">
                <a:solidFill>
                  <a:srgbClr val="434343"/>
                </a:solidFill>
                <a:latin typeface="Franklin Gothic Book"/>
                <a:cs typeface="Franklin Gothic Book"/>
              </a:rPr>
              <a:t>3</a:t>
            </a:r>
            <a:endParaRPr lang="en-US" sz="16600" dirty="0">
              <a:solidFill>
                <a:srgbClr val="434343"/>
              </a:solidFill>
              <a:latin typeface="Franklin Gothic Book"/>
              <a:cs typeface="Franklin Gothic Book"/>
            </a:endParaRPr>
          </a:p>
        </p:txBody>
      </p:sp>
      <p:cxnSp>
        <p:nvCxnSpPr>
          <p:cNvPr id="3" name="Straight Connector 2"/>
          <p:cNvCxnSpPr/>
          <p:nvPr/>
        </p:nvCxnSpPr>
        <p:spPr>
          <a:xfrm>
            <a:off x="5590980" y="4065992"/>
            <a:ext cx="0" cy="2166470"/>
          </a:xfrm>
          <a:prstGeom prst="line">
            <a:avLst/>
          </a:prstGeom>
          <a:ln w="57150" cap="rnd" cmpd="sng">
            <a:solidFill>
              <a:srgbClr val="434343"/>
            </a:solidFill>
            <a:prstDash val="sysDot"/>
            <a:round/>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4497405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4724400" cy="1162050"/>
          </a:xfrm>
        </p:spPr>
        <p:txBody>
          <a:bodyPr anchor="ctr">
            <a:normAutofit/>
          </a:bodyPr>
          <a:lstStyle/>
          <a:p>
            <a:r>
              <a:rPr lang="en-US" sz="4400" dirty="0" smtClean="0">
                <a:solidFill>
                  <a:schemeClr val="tx1">
                    <a:lumMod val="65000"/>
                    <a:lumOff val="35000"/>
                  </a:schemeClr>
                </a:solidFill>
                <a:latin typeface="Verdana" pitchFamily="34" charset="0"/>
                <a:ea typeface="Verdana" pitchFamily="34" charset="0"/>
                <a:cs typeface="Verdana" pitchFamily="34" charset="0"/>
              </a:rPr>
              <a:t>Sample Sally</a:t>
            </a:r>
            <a:endParaRPr lang="en-US" sz="4400" dirty="0">
              <a:solidFill>
                <a:schemeClr val="tx1">
                  <a:lumMod val="65000"/>
                  <a:lumOff val="35000"/>
                </a:schemeClr>
              </a:solidFill>
              <a:latin typeface="Verdana" pitchFamily="34" charset="0"/>
              <a:ea typeface="Verdana" pitchFamily="34" charset="0"/>
              <a:cs typeface="Verdana" pitchFamily="34" charset="0"/>
            </a:endParaRPr>
          </a:p>
        </p:txBody>
      </p:sp>
      <p:sp>
        <p:nvSpPr>
          <p:cNvPr id="4" name="Text Placeholder 3"/>
          <p:cNvSpPr>
            <a:spLocks noGrp="1"/>
          </p:cNvSpPr>
          <p:nvPr>
            <p:ph type="body" sz="half" idx="2"/>
          </p:nvPr>
        </p:nvSpPr>
        <p:spPr>
          <a:xfrm>
            <a:off x="457200" y="1557337"/>
            <a:ext cx="4724400" cy="4691063"/>
          </a:xfrm>
        </p:spPr>
        <p:txBody>
          <a:bodyPr>
            <a:normAutofit lnSpcReduction="10000"/>
          </a:bodyPr>
          <a:lstStyle/>
          <a:p>
            <a:r>
              <a:rPr lang="en-US" sz="1600" b="1" dirty="0" smtClean="0">
                <a:solidFill>
                  <a:srgbClr val="434343"/>
                </a:solidFill>
                <a:latin typeface="Verdana" pitchFamily="34" charset="0"/>
                <a:ea typeface="Verdana" pitchFamily="34" charset="0"/>
                <a:cs typeface="Verdana" pitchFamily="34" charset="0"/>
              </a:rPr>
              <a:t>BACKGROUND:</a:t>
            </a:r>
          </a:p>
          <a:p>
            <a:pPr marL="285750" indent="-285750">
              <a:buFont typeface="Arial" pitchFamily="34" charset="0"/>
              <a:buChar char="•"/>
            </a:pPr>
            <a:r>
              <a:rPr lang="en-US" sz="1600" dirty="0" smtClean="0">
                <a:solidFill>
                  <a:srgbClr val="434343"/>
                </a:solidFill>
                <a:latin typeface="Verdana" pitchFamily="34" charset="0"/>
                <a:ea typeface="Verdana" pitchFamily="34" charset="0"/>
                <a:cs typeface="Verdana" pitchFamily="34" charset="0"/>
              </a:rPr>
              <a:t>Head of Human Resources</a:t>
            </a:r>
          </a:p>
          <a:p>
            <a:pPr marL="285750" indent="-285750">
              <a:buFont typeface="Arial" pitchFamily="34" charset="0"/>
              <a:buChar char="•"/>
            </a:pPr>
            <a:r>
              <a:rPr lang="en-US" sz="1600" dirty="0" smtClean="0">
                <a:solidFill>
                  <a:srgbClr val="434343"/>
                </a:solidFill>
                <a:latin typeface="Verdana" pitchFamily="34" charset="0"/>
                <a:ea typeface="Verdana" pitchFamily="34" charset="0"/>
                <a:cs typeface="Verdana" pitchFamily="34" charset="0"/>
              </a:rPr>
              <a:t>Worked at the same company for 10 years; worked her way up from HR Associate</a:t>
            </a:r>
          </a:p>
          <a:p>
            <a:pPr marL="285750" indent="-285750">
              <a:buFont typeface="Arial" pitchFamily="34" charset="0"/>
              <a:buChar char="•"/>
            </a:pPr>
            <a:r>
              <a:rPr lang="en-US" sz="1600" dirty="0" smtClean="0">
                <a:solidFill>
                  <a:srgbClr val="434343"/>
                </a:solidFill>
                <a:latin typeface="Verdana" pitchFamily="34" charset="0"/>
                <a:ea typeface="Verdana" pitchFamily="34" charset="0"/>
                <a:cs typeface="Verdana" pitchFamily="34" charset="0"/>
              </a:rPr>
              <a:t>Married with 2 children (10 and 8)</a:t>
            </a:r>
          </a:p>
          <a:p>
            <a:pPr marL="285750" indent="-285750">
              <a:buFont typeface="Arial" pitchFamily="34" charset="0"/>
              <a:buChar char="•"/>
            </a:pPr>
            <a:endParaRPr lang="en-US" sz="1600" dirty="0" smtClean="0">
              <a:solidFill>
                <a:srgbClr val="434343"/>
              </a:solidFill>
              <a:latin typeface="Verdana" pitchFamily="34" charset="0"/>
              <a:ea typeface="Verdana" pitchFamily="34" charset="0"/>
              <a:cs typeface="Verdana" pitchFamily="34" charset="0"/>
            </a:endParaRPr>
          </a:p>
          <a:p>
            <a:r>
              <a:rPr lang="en-US" sz="1600" b="1" dirty="0" smtClean="0">
                <a:solidFill>
                  <a:srgbClr val="434343"/>
                </a:solidFill>
                <a:latin typeface="Verdana" pitchFamily="34" charset="0"/>
                <a:ea typeface="Verdana" pitchFamily="34" charset="0"/>
                <a:cs typeface="Verdana" pitchFamily="34" charset="0"/>
              </a:rPr>
              <a:t>DEMOGRAPHICS:</a:t>
            </a:r>
          </a:p>
          <a:p>
            <a:pPr marL="285750" indent="-285750">
              <a:buFont typeface="Arial" pitchFamily="34" charset="0"/>
              <a:buChar char="•"/>
            </a:pPr>
            <a:r>
              <a:rPr lang="en-US" sz="1600" dirty="0" smtClean="0">
                <a:solidFill>
                  <a:srgbClr val="434343"/>
                </a:solidFill>
                <a:latin typeface="Verdana" pitchFamily="34" charset="0"/>
                <a:ea typeface="Verdana" pitchFamily="34" charset="0"/>
                <a:cs typeface="Verdana" pitchFamily="34" charset="0"/>
              </a:rPr>
              <a:t>Skews female</a:t>
            </a:r>
          </a:p>
          <a:p>
            <a:pPr marL="285750" indent="-285750">
              <a:buFont typeface="Arial" pitchFamily="34" charset="0"/>
              <a:buChar char="•"/>
            </a:pPr>
            <a:r>
              <a:rPr lang="en-US" sz="1600" dirty="0" smtClean="0">
                <a:solidFill>
                  <a:srgbClr val="434343"/>
                </a:solidFill>
                <a:latin typeface="Verdana" pitchFamily="34" charset="0"/>
                <a:ea typeface="Verdana" pitchFamily="34" charset="0"/>
                <a:cs typeface="Verdana" pitchFamily="34" charset="0"/>
              </a:rPr>
              <a:t>Age 30-45</a:t>
            </a:r>
          </a:p>
          <a:p>
            <a:pPr marL="285750" indent="-285750">
              <a:buFont typeface="Arial" pitchFamily="34" charset="0"/>
              <a:buChar char="•"/>
            </a:pPr>
            <a:r>
              <a:rPr lang="en-US" sz="1600" dirty="0" smtClean="0">
                <a:solidFill>
                  <a:srgbClr val="434343"/>
                </a:solidFill>
                <a:latin typeface="Verdana" pitchFamily="34" charset="0"/>
                <a:ea typeface="Verdana" pitchFamily="34" charset="0"/>
                <a:cs typeface="Verdana" pitchFamily="34" charset="0"/>
              </a:rPr>
              <a:t>Dual HH Income: $140,000</a:t>
            </a:r>
          </a:p>
          <a:p>
            <a:pPr marL="285750" indent="-285750">
              <a:buFont typeface="Arial" pitchFamily="34" charset="0"/>
              <a:buChar char="•"/>
            </a:pPr>
            <a:r>
              <a:rPr lang="en-US" sz="1600" dirty="0" smtClean="0">
                <a:solidFill>
                  <a:srgbClr val="434343"/>
                </a:solidFill>
                <a:latin typeface="Verdana" pitchFamily="34" charset="0"/>
                <a:ea typeface="Verdana" pitchFamily="34" charset="0"/>
                <a:cs typeface="Verdana" pitchFamily="34" charset="0"/>
              </a:rPr>
              <a:t>Suburban</a:t>
            </a:r>
          </a:p>
          <a:p>
            <a:pPr marL="285750" indent="-285750">
              <a:buFont typeface="Arial" pitchFamily="34" charset="0"/>
              <a:buChar char="•"/>
            </a:pPr>
            <a:endParaRPr lang="en-US" sz="1600" dirty="0" smtClean="0">
              <a:solidFill>
                <a:srgbClr val="434343"/>
              </a:solidFill>
              <a:latin typeface="Verdana" pitchFamily="34" charset="0"/>
              <a:ea typeface="Verdana" pitchFamily="34" charset="0"/>
              <a:cs typeface="Verdana" pitchFamily="34" charset="0"/>
            </a:endParaRPr>
          </a:p>
          <a:p>
            <a:r>
              <a:rPr lang="en-US" sz="1600" b="1" dirty="0" smtClean="0">
                <a:solidFill>
                  <a:srgbClr val="434343"/>
                </a:solidFill>
                <a:latin typeface="Verdana" pitchFamily="34" charset="0"/>
                <a:ea typeface="Verdana" pitchFamily="34" charset="0"/>
                <a:cs typeface="Verdana" pitchFamily="34" charset="0"/>
              </a:rPr>
              <a:t>IDENTIFIERS:</a:t>
            </a:r>
          </a:p>
          <a:p>
            <a:pPr marL="285750" indent="-285750">
              <a:buFont typeface="Arial" pitchFamily="34" charset="0"/>
              <a:buChar char="•"/>
            </a:pPr>
            <a:r>
              <a:rPr lang="en-US" sz="1600" dirty="0" smtClean="0">
                <a:solidFill>
                  <a:srgbClr val="434343"/>
                </a:solidFill>
                <a:latin typeface="Verdana" pitchFamily="34" charset="0"/>
                <a:ea typeface="Verdana" pitchFamily="34" charset="0"/>
                <a:cs typeface="Verdana" pitchFamily="34" charset="0"/>
              </a:rPr>
              <a:t>Calm demeanor</a:t>
            </a:r>
          </a:p>
          <a:p>
            <a:pPr marL="285750" indent="-285750">
              <a:buFont typeface="Arial" pitchFamily="34" charset="0"/>
              <a:buChar char="•"/>
            </a:pPr>
            <a:r>
              <a:rPr lang="en-US" sz="1600" dirty="0" smtClean="0">
                <a:solidFill>
                  <a:srgbClr val="434343"/>
                </a:solidFill>
                <a:latin typeface="Verdana" pitchFamily="34" charset="0"/>
                <a:ea typeface="Verdana" pitchFamily="34" charset="0"/>
                <a:cs typeface="Verdana" pitchFamily="34" charset="0"/>
              </a:rPr>
              <a:t>Probably has an assistant screening calls</a:t>
            </a:r>
          </a:p>
          <a:p>
            <a:pPr marL="285750" indent="-285750">
              <a:buFont typeface="Arial" pitchFamily="34" charset="0"/>
              <a:buChar char="•"/>
            </a:pPr>
            <a:r>
              <a:rPr lang="en-US" sz="1600" dirty="0" smtClean="0">
                <a:solidFill>
                  <a:srgbClr val="434343"/>
                </a:solidFill>
                <a:latin typeface="Verdana" pitchFamily="34" charset="0"/>
                <a:ea typeface="Verdana" pitchFamily="34" charset="0"/>
                <a:cs typeface="Verdana" pitchFamily="34" charset="0"/>
              </a:rPr>
              <a:t>Asks to receive collateral mailed/printed</a:t>
            </a:r>
          </a:p>
          <a:p>
            <a:pPr marL="285750" indent="-285750">
              <a:buFont typeface="Arial" pitchFamily="34" charset="0"/>
              <a:buChar char="•"/>
            </a:pPr>
            <a:endParaRPr lang="en-US" sz="1600" dirty="0" smtClean="0">
              <a:latin typeface="Verdana" pitchFamily="34" charset="0"/>
              <a:ea typeface="Verdana" pitchFamily="34" charset="0"/>
              <a:cs typeface="Verdana" pitchFamily="34" charset="0"/>
            </a:endParaRPr>
          </a:p>
          <a:p>
            <a:endParaRPr lang="en-US" sz="1600" dirty="0" smtClean="0">
              <a:latin typeface="Verdana" pitchFamily="34" charset="0"/>
              <a:ea typeface="Verdana" pitchFamily="34" charset="0"/>
              <a:cs typeface="Verdana" pitchFamily="34" charset="0"/>
            </a:endParaRP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72049" y="1600200"/>
            <a:ext cx="4483983" cy="3581400"/>
          </a:xfrm>
          <a:prstGeom prst="rect">
            <a:avLst/>
          </a:prstGeom>
        </p:spPr>
      </p:pic>
    </p:spTree>
    <p:extLst>
      <p:ext uri="{BB962C8B-B14F-4D97-AF65-F5344CB8AC3E}">
        <p14:creationId xmlns:p14="http://schemas.microsoft.com/office/powerpoint/2010/main" val="419837412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4724400" cy="1162050"/>
          </a:xfrm>
        </p:spPr>
        <p:txBody>
          <a:bodyPr anchor="ctr">
            <a:normAutofit/>
          </a:bodyPr>
          <a:lstStyle/>
          <a:p>
            <a:r>
              <a:rPr lang="en-US" sz="4400" dirty="0" smtClean="0">
                <a:solidFill>
                  <a:schemeClr val="tx1">
                    <a:lumMod val="65000"/>
                    <a:lumOff val="35000"/>
                  </a:schemeClr>
                </a:solidFill>
                <a:latin typeface="Verdana" pitchFamily="34" charset="0"/>
                <a:ea typeface="Verdana" pitchFamily="34" charset="0"/>
                <a:cs typeface="Verdana" pitchFamily="34" charset="0"/>
              </a:rPr>
              <a:t>Sample Sally</a:t>
            </a:r>
            <a:endParaRPr lang="en-US" sz="4400" dirty="0">
              <a:solidFill>
                <a:schemeClr val="tx1">
                  <a:lumMod val="65000"/>
                  <a:lumOff val="35000"/>
                </a:schemeClr>
              </a:solidFill>
              <a:latin typeface="Verdana" pitchFamily="34" charset="0"/>
              <a:ea typeface="Verdana" pitchFamily="34" charset="0"/>
              <a:cs typeface="Verdana" pitchFamily="34" charset="0"/>
            </a:endParaRPr>
          </a:p>
        </p:txBody>
      </p:sp>
      <p:sp>
        <p:nvSpPr>
          <p:cNvPr id="4" name="Text Placeholder 3"/>
          <p:cNvSpPr>
            <a:spLocks noGrp="1"/>
          </p:cNvSpPr>
          <p:nvPr>
            <p:ph type="body" sz="half" idx="2"/>
          </p:nvPr>
        </p:nvSpPr>
        <p:spPr>
          <a:xfrm>
            <a:off x="457200" y="1557337"/>
            <a:ext cx="3886200" cy="4691063"/>
          </a:xfrm>
        </p:spPr>
        <p:txBody>
          <a:bodyPr>
            <a:normAutofit/>
          </a:bodyPr>
          <a:lstStyle/>
          <a:p>
            <a:r>
              <a:rPr lang="en-US" sz="1600" b="1" dirty="0" smtClean="0">
                <a:solidFill>
                  <a:srgbClr val="434343"/>
                </a:solidFill>
                <a:latin typeface="Verdana" pitchFamily="34" charset="0"/>
                <a:ea typeface="Verdana" pitchFamily="34" charset="0"/>
                <a:cs typeface="Verdana" pitchFamily="34" charset="0"/>
              </a:rPr>
              <a:t>GOALS:</a:t>
            </a:r>
          </a:p>
          <a:p>
            <a:pPr marL="285750" indent="-285750">
              <a:buFont typeface="Arial" pitchFamily="34" charset="0"/>
              <a:buChar char="•"/>
            </a:pPr>
            <a:r>
              <a:rPr lang="en-US" sz="1600" dirty="0" smtClean="0">
                <a:solidFill>
                  <a:srgbClr val="434343"/>
                </a:solidFill>
                <a:latin typeface="Verdana" pitchFamily="34" charset="0"/>
                <a:ea typeface="Verdana" pitchFamily="34" charset="0"/>
                <a:cs typeface="Verdana" pitchFamily="34" charset="0"/>
              </a:rPr>
              <a:t>Keep employees happy and turnover low</a:t>
            </a:r>
          </a:p>
          <a:p>
            <a:pPr marL="285750" indent="-285750">
              <a:buFont typeface="Arial" pitchFamily="34" charset="0"/>
              <a:buChar char="•"/>
            </a:pPr>
            <a:r>
              <a:rPr lang="en-US" sz="1600" dirty="0" smtClean="0">
                <a:solidFill>
                  <a:srgbClr val="434343"/>
                </a:solidFill>
                <a:latin typeface="Verdana" pitchFamily="34" charset="0"/>
                <a:ea typeface="Verdana" pitchFamily="34" charset="0"/>
                <a:cs typeface="Verdana" pitchFamily="34" charset="0"/>
              </a:rPr>
              <a:t>Support legal and finance teams</a:t>
            </a:r>
          </a:p>
          <a:p>
            <a:pPr marL="285750" indent="-285750">
              <a:buFont typeface="Arial" pitchFamily="34" charset="0"/>
              <a:buChar char="•"/>
            </a:pPr>
            <a:endParaRPr lang="en-US" sz="1600" dirty="0" smtClean="0">
              <a:solidFill>
                <a:srgbClr val="434343"/>
              </a:solidFill>
              <a:latin typeface="Verdana" pitchFamily="34" charset="0"/>
              <a:ea typeface="Verdana" pitchFamily="34" charset="0"/>
              <a:cs typeface="Verdana" pitchFamily="34" charset="0"/>
            </a:endParaRPr>
          </a:p>
          <a:p>
            <a:r>
              <a:rPr lang="en-US" sz="1600" b="1" dirty="0" smtClean="0">
                <a:solidFill>
                  <a:srgbClr val="434343"/>
                </a:solidFill>
                <a:latin typeface="Verdana" pitchFamily="34" charset="0"/>
                <a:ea typeface="Verdana" pitchFamily="34" charset="0"/>
                <a:cs typeface="Verdana" pitchFamily="34" charset="0"/>
              </a:rPr>
              <a:t>CHALLENGES:</a:t>
            </a:r>
          </a:p>
          <a:p>
            <a:pPr marL="285750" indent="-285750">
              <a:buFont typeface="Arial" pitchFamily="34" charset="0"/>
              <a:buChar char="•"/>
            </a:pPr>
            <a:r>
              <a:rPr lang="en-US" sz="1600" dirty="0" smtClean="0">
                <a:solidFill>
                  <a:srgbClr val="434343"/>
                </a:solidFill>
                <a:latin typeface="Verdana" pitchFamily="34" charset="0"/>
                <a:ea typeface="Verdana" pitchFamily="34" charset="0"/>
                <a:cs typeface="Verdana" pitchFamily="34" charset="0"/>
              </a:rPr>
              <a:t>Getting everything done with a small staff</a:t>
            </a:r>
          </a:p>
          <a:p>
            <a:pPr marL="285750" indent="-285750">
              <a:buFont typeface="Arial" pitchFamily="34" charset="0"/>
              <a:buChar char="•"/>
            </a:pPr>
            <a:r>
              <a:rPr lang="en-US" sz="1600" dirty="0" smtClean="0">
                <a:solidFill>
                  <a:srgbClr val="434343"/>
                </a:solidFill>
                <a:latin typeface="Verdana" pitchFamily="34" charset="0"/>
                <a:ea typeface="Verdana" pitchFamily="34" charset="0"/>
                <a:cs typeface="Verdana" pitchFamily="34" charset="0"/>
              </a:rPr>
              <a:t>Rolling out changes to the entire company</a:t>
            </a:r>
          </a:p>
          <a:p>
            <a:endParaRPr lang="en-US" sz="1600" dirty="0" smtClean="0">
              <a:solidFill>
                <a:srgbClr val="434343"/>
              </a:solidFill>
              <a:latin typeface="Verdana" pitchFamily="34" charset="0"/>
              <a:ea typeface="Verdana" pitchFamily="34" charset="0"/>
              <a:cs typeface="Verdana" pitchFamily="34" charset="0"/>
            </a:endParaRPr>
          </a:p>
          <a:p>
            <a:r>
              <a:rPr lang="en-US" sz="1600" b="1" dirty="0" smtClean="0">
                <a:solidFill>
                  <a:srgbClr val="434343"/>
                </a:solidFill>
                <a:latin typeface="Verdana" pitchFamily="34" charset="0"/>
                <a:ea typeface="Verdana" pitchFamily="34" charset="0"/>
                <a:cs typeface="Verdana" pitchFamily="34" charset="0"/>
              </a:rPr>
              <a:t>HOW WE HELP:</a:t>
            </a:r>
          </a:p>
          <a:p>
            <a:pPr marL="285750" indent="-285750">
              <a:buFont typeface="Arial" pitchFamily="34" charset="0"/>
              <a:buChar char="•"/>
            </a:pPr>
            <a:r>
              <a:rPr lang="en-US" sz="1600" dirty="0" smtClean="0">
                <a:solidFill>
                  <a:srgbClr val="434343"/>
                </a:solidFill>
                <a:latin typeface="Verdana" pitchFamily="34" charset="0"/>
                <a:ea typeface="Verdana" pitchFamily="34" charset="0"/>
                <a:cs typeface="Verdana" pitchFamily="34" charset="0"/>
              </a:rPr>
              <a:t>Make it easy to manage all employee data in one place</a:t>
            </a:r>
          </a:p>
          <a:p>
            <a:pPr marL="285750" indent="-285750">
              <a:buFont typeface="Arial" pitchFamily="34" charset="0"/>
              <a:buChar char="•"/>
            </a:pPr>
            <a:r>
              <a:rPr lang="en-US" sz="1600" dirty="0" smtClean="0">
                <a:solidFill>
                  <a:srgbClr val="434343"/>
                </a:solidFill>
                <a:latin typeface="Verdana" pitchFamily="34" charset="0"/>
                <a:ea typeface="Verdana" pitchFamily="34" charset="0"/>
                <a:cs typeface="Verdana" pitchFamily="34" charset="0"/>
              </a:rPr>
              <a:t>Integrate with legal and finance teams’ systems</a:t>
            </a:r>
            <a:endParaRPr lang="en-US" sz="1600" dirty="0">
              <a:solidFill>
                <a:srgbClr val="434343"/>
              </a:solidFill>
              <a:latin typeface="Verdana" pitchFamily="34" charset="0"/>
              <a:ea typeface="Verdana" pitchFamily="34" charset="0"/>
              <a:cs typeface="Verdana" pitchFamily="34" charset="0"/>
            </a:endParaRP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72049" y="1600200"/>
            <a:ext cx="4483983" cy="3581400"/>
          </a:xfrm>
          <a:prstGeom prst="rect">
            <a:avLst/>
          </a:prstGeom>
        </p:spPr>
      </p:pic>
    </p:spTree>
    <p:extLst>
      <p:ext uri="{BB962C8B-B14F-4D97-AF65-F5344CB8AC3E}">
        <p14:creationId xmlns:p14="http://schemas.microsoft.com/office/powerpoint/2010/main" val="378117094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4724400" cy="1162050"/>
          </a:xfrm>
        </p:spPr>
        <p:txBody>
          <a:bodyPr anchor="ctr">
            <a:normAutofit/>
          </a:bodyPr>
          <a:lstStyle/>
          <a:p>
            <a:r>
              <a:rPr lang="en-US" sz="4400" dirty="0" smtClean="0">
                <a:solidFill>
                  <a:schemeClr val="tx1">
                    <a:lumMod val="65000"/>
                    <a:lumOff val="35000"/>
                  </a:schemeClr>
                </a:solidFill>
                <a:latin typeface="Verdana" pitchFamily="34" charset="0"/>
                <a:ea typeface="Verdana" pitchFamily="34" charset="0"/>
                <a:cs typeface="Verdana" pitchFamily="34" charset="0"/>
              </a:rPr>
              <a:t>Sample Sally</a:t>
            </a:r>
            <a:endParaRPr lang="en-US" sz="4400" dirty="0">
              <a:solidFill>
                <a:schemeClr val="tx1">
                  <a:lumMod val="65000"/>
                  <a:lumOff val="35000"/>
                </a:schemeClr>
              </a:solidFill>
              <a:latin typeface="Verdana" pitchFamily="34" charset="0"/>
              <a:ea typeface="Verdana" pitchFamily="34" charset="0"/>
              <a:cs typeface="Verdana" pitchFamily="34" charset="0"/>
            </a:endParaRP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72049" y="1600200"/>
            <a:ext cx="4483983" cy="3581400"/>
          </a:xfrm>
          <a:prstGeom prst="rect">
            <a:avLst/>
          </a:prstGeom>
        </p:spPr>
      </p:pic>
      <p:sp>
        <p:nvSpPr>
          <p:cNvPr id="4" name="Text Placeholder 3"/>
          <p:cNvSpPr>
            <a:spLocks noGrp="1"/>
          </p:cNvSpPr>
          <p:nvPr>
            <p:ph type="body" sz="half" idx="2"/>
          </p:nvPr>
        </p:nvSpPr>
        <p:spPr>
          <a:xfrm>
            <a:off x="457199" y="1557337"/>
            <a:ext cx="4495801" cy="4691063"/>
          </a:xfrm>
        </p:spPr>
        <p:txBody>
          <a:bodyPr>
            <a:normAutofit/>
          </a:bodyPr>
          <a:lstStyle/>
          <a:p>
            <a:r>
              <a:rPr lang="en-US" sz="1600" b="1" dirty="0" smtClean="0">
                <a:solidFill>
                  <a:srgbClr val="434343"/>
                </a:solidFill>
                <a:latin typeface="Verdana" pitchFamily="34" charset="0"/>
                <a:ea typeface="Verdana" pitchFamily="34" charset="0"/>
                <a:cs typeface="Verdana" pitchFamily="34" charset="0"/>
              </a:rPr>
              <a:t>REAL QUOTES:</a:t>
            </a:r>
          </a:p>
          <a:p>
            <a:pPr marL="285750" indent="-285750">
              <a:buFont typeface="Arial" pitchFamily="34" charset="0"/>
              <a:buChar char="•"/>
            </a:pPr>
            <a:r>
              <a:rPr lang="en-US" sz="1600" dirty="0" smtClean="0">
                <a:solidFill>
                  <a:srgbClr val="434343"/>
                </a:solidFill>
                <a:latin typeface="Verdana" pitchFamily="34" charset="0"/>
                <a:ea typeface="Verdana" pitchFamily="34" charset="0"/>
                <a:cs typeface="Verdana" pitchFamily="34" charset="0"/>
              </a:rPr>
              <a:t>“It’s been difficult getting company-wide adoption of new technologies in the past.”</a:t>
            </a:r>
          </a:p>
          <a:p>
            <a:pPr marL="285750" indent="-285750">
              <a:buFont typeface="Arial" pitchFamily="34" charset="0"/>
              <a:buChar char="•"/>
            </a:pPr>
            <a:r>
              <a:rPr lang="en-US" sz="1600" dirty="0" smtClean="0">
                <a:solidFill>
                  <a:srgbClr val="434343"/>
                </a:solidFill>
                <a:latin typeface="Verdana" pitchFamily="34" charset="0"/>
                <a:ea typeface="Verdana" pitchFamily="34" charset="0"/>
                <a:cs typeface="Verdana" pitchFamily="34" charset="0"/>
              </a:rPr>
              <a:t>“I don’t have time to train new employees on a million different databases and platforms.”</a:t>
            </a:r>
          </a:p>
          <a:p>
            <a:pPr marL="285750" indent="-285750">
              <a:buFont typeface="Arial" pitchFamily="34" charset="0"/>
              <a:buChar char="•"/>
            </a:pPr>
            <a:r>
              <a:rPr lang="en-US" sz="1600" dirty="0" smtClean="0">
                <a:solidFill>
                  <a:srgbClr val="434343"/>
                </a:solidFill>
                <a:latin typeface="Verdana" pitchFamily="34" charset="0"/>
                <a:ea typeface="Verdana" pitchFamily="34" charset="0"/>
                <a:cs typeface="Verdana" pitchFamily="34" charset="0"/>
              </a:rPr>
              <a:t>“I’ve had to deal with so many painful integrations with other departments’ databases and software.”</a:t>
            </a:r>
          </a:p>
          <a:p>
            <a:endParaRPr lang="en-US" sz="1600" dirty="0" smtClean="0">
              <a:solidFill>
                <a:srgbClr val="434343"/>
              </a:solidFill>
              <a:latin typeface="Verdana" pitchFamily="34" charset="0"/>
              <a:ea typeface="Verdana" pitchFamily="34" charset="0"/>
              <a:cs typeface="Verdana" pitchFamily="34" charset="0"/>
            </a:endParaRPr>
          </a:p>
          <a:p>
            <a:r>
              <a:rPr lang="en-US" sz="1600" b="1" dirty="0" smtClean="0">
                <a:solidFill>
                  <a:srgbClr val="434343"/>
                </a:solidFill>
                <a:latin typeface="Verdana" pitchFamily="34" charset="0"/>
                <a:ea typeface="Verdana" pitchFamily="34" charset="0"/>
                <a:cs typeface="Verdana" pitchFamily="34" charset="0"/>
              </a:rPr>
              <a:t>COMMON OBJECTIONS:</a:t>
            </a:r>
          </a:p>
          <a:p>
            <a:pPr marL="285750" indent="-285750">
              <a:buFont typeface="Arial" pitchFamily="34" charset="0"/>
              <a:buChar char="•"/>
            </a:pPr>
            <a:r>
              <a:rPr lang="en-US" sz="1600" dirty="0" smtClean="0">
                <a:solidFill>
                  <a:srgbClr val="434343"/>
                </a:solidFill>
                <a:latin typeface="Verdana" pitchFamily="34" charset="0"/>
                <a:ea typeface="Verdana" pitchFamily="34" charset="0"/>
                <a:cs typeface="Verdana" pitchFamily="34" charset="0"/>
              </a:rPr>
              <a:t>I’m worried I’ll lose data transitioning to a new system.</a:t>
            </a:r>
          </a:p>
          <a:p>
            <a:pPr marL="285750" indent="-285750">
              <a:buFont typeface="Arial" pitchFamily="34" charset="0"/>
              <a:buChar char="•"/>
            </a:pPr>
            <a:r>
              <a:rPr lang="en-US" sz="1600" dirty="0" smtClean="0">
                <a:solidFill>
                  <a:srgbClr val="434343"/>
                </a:solidFill>
                <a:latin typeface="Verdana" pitchFamily="34" charset="0"/>
                <a:ea typeface="Verdana" pitchFamily="34" charset="0"/>
                <a:cs typeface="Verdana" pitchFamily="34" charset="0"/>
              </a:rPr>
              <a:t>I don’t want to have to train the entire company on how to use a new system.</a:t>
            </a:r>
          </a:p>
          <a:p>
            <a:pPr marL="285750" indent="-285750">
              <a:buFont typeface="Arial" pitchFamily="34" charset="0"/>
              <a:buChar char="•"/>
            </a:pPr>
            <a:endParaRPr lang="en-US" sz="1600" dirty="0">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5982336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4724400" cy="1162050"/>
          </a:xfrm>
        </p:spPr>
        <p:txBody>
          <a:bodyPr anchor="ctr">
            <a:normAutofit/>
          </a:bodyPr>
          <a:lstStyle/>
          <a:p>
            <a:r>
              <a:rPr lang="en-US" sz="4400" dirty="0" smtClean="0">
                <a:solidFill>
                  <a:schemeClr val="tx1">
                    <a:lumMod val="65000"/>
                    <a:lumOff val="35000"/>
                  </a:schemeClr>
                </a:solidFill>
                <a:latin typeface="Verdana" pitchFamily="34" charset="0"/>
                <a:ea typeface="Verdana" pitchFamily="34" charset="0"/>
                <a:cs typeface="Verdana" pitchFamily="34" charset="0"/>
              </a:rPr>
              <a:t>Sample Sally</a:t>
            </a:r>
            <a:endParaRPr lang="en-US" sz="4400" dirty="0">
              <a:solidFill>
                <a:schemeClr val="tx1">
                  <a:lumMod val="65000"/>
                  <a:lumOff val="35000"/>
                </a:schemeClr>
              </a:solidFill>
              <a:latin typeface="Verdana" pitchFamily="34" charset="0"/>
              <a:ea typeface="Verdana" pitchFamily="34" charset="0"/>
              <a:cs typeface="Verdana" pitchFamily="34" charset="0"/>
            </a:endParaRPr>
          </a:p>
        </p:txBody>
      </p:sp>
      <p:sp>
        <p:nvSpPr>
          <p:cNvPr id="4" name="Text Placeholder 3"/>
          <p:cNvSpPr>
            <a:spLocks noGrp="1"/>
          </p:cNvSpPr>
          <p:nvPr>
            <p:ph type="body" sz="half" idx="2"/>
          </p:nvPr>
        </p:nvSpPr>
        <p:spPr>
          <a:xfrm>
            <a:off x="457200" y="1557337"/>
            <a:ext cx="4214849" cy="4691063"/>
          </a:xfrm>
        </p:spPr>
        <p:txBody>
          <a:bodyPr>
            <a:normAutofit/>
          </a:bodyPr>
          <a:lstStyle/>
          <a:p>
            <a:r>
              <a:rPr lang="en-US" sz="1600" b="1" dirty="0" smtClean="0">
                <a:solidFill>
                  <a:srgbClr val="434343"/>
                </a:solidFill>
                <a:latin typeface="Verdana" pitchFamily="34" charset="0"/>
                <a:ea typeface="Verdana" pitchFamily="34" charset="0"/>
                <a:cs typeface="Verdana" pitchFamily="34" charset="0"/>
              </a:rPr>
              <a:t>MARKETING MESSAGING:</a:t>
            </a:r>
          </a:p>
          <a:p>
            <a:pPr marL="285750" indent="-285750">
              <a:buFont typeface="Arial" pitchFamily="34" charset="0"/>
              <a:buChar char="•"/>
            </a:pPr>
            <a:r>
              <a:rPr lang="en-US" sz="1600" dirty="0" smtClean="0">
                <a:solidFill>
                  <a:srgbClr val="434343"/>
                </a:solidFill>
                <a:latin typeface="Verdana" pitchFamily="34" charset="0"/>
                <a:ea typeface="Verdana" pitchFamily="34" charset="0"/>
                <a:cs typeface="Verdana" pitchFamily="34" charset="0"/>
              </a:rPr>
              <a:t>Integrated HR Database Management</a:t>
            </a:r>
          </a:p>
          <a:p>
            <a:endParaRPr lang="en-US" sz="1600" dirty="0" smtClean="0">
              <a:solidFill>
                <a:srgbClr val="434343"/>
              </a:solidFill>
              <a:latin typeface="Verdana" pitchFamily="34" charset="0"/>
              <a:ea typeface="Verdana" pitchFamily="34" charset="0"/>
              <a:cs typeface="Verdana" pitchFamily="34" charset="0"/>
            </a:endParaRPr>
          </a:p>
          <a:p>
            <a:r>
              <a:rPr lang="en-US" sz="1600" b="1" dirty="0" smtClean="0">
                <a:solidFill>
                  <a:srgbClr val="434343"/>
                </a:solidFill>
                <a:latin typeface="Verdana" pitchFamily="34" charset="0"/>
                <a:ea typeface="Verdana" pitchFamily="34" charset="0"/>
                <a:cs typeface="Verdana" pitchFamily="34" charset="0"/>
              </a:rPr>
              <a:t>ELEVATOR PITCH:</a:t>
            </a:r>
          </a:p>
          <a:p>
            <a:pPr marL="285750" indent="-285750">
              <a:buFont typeface="Arial" pitchFamily="34" charset="0"/>
              <a:buChar char="•"/>
            </a:pPr>
            <a:r>
              <a:rPr lang="en-US" sz="1600" dirty="0" smtClean="0">
                <a:solidFill>
                  <a:srgbClr val="434343"/>
                </a:solidFill>
                <a:latin typeface="Verdana" pitchFamily="34" charset="0"/>
                <a:ea typeface="Verdana" pitchFamily="34" charset="0"/>
                <a:cs typeface="Verdana" pitchFamily="34" charset="0"/>
              </a:rPr>
              <a:t>We give you an intuitive database that integrates with your existing software and platforms, and lifetime training to help new employees get up to speed quickly.</a:t>
            </a: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72049" y="1600200"/>
            <a:ext cx="4483983" cy="3581400"/>
          </a:xfrm>
          <a:prstGeom prst="rect">
            <a:avLst/>
          </a:prstGeom>
        </p:spPr>
      </p:pic>
    </p:spTree>
    <p:extLst>
      <p:ext uri="{BB962C8B-B14F-4D97-AF65-F5344CB8AC3E}">
        <p14:creationId xmlns:p14="http://schemas.microsoft.com/office/powerpoint/2010/main" val="10380160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cstate="print">
            <a:extLst>
              <a:ext uri="{28A0092B-C50C-407E-A947-70E740481C1C}">
                <a14:useLocalDpi xmlns:a14="http://schemas.microsoft.com/office/drawing/2010/main" val="0"/>
              </a:ext>
            </a:extLst>
          </a:blip>
          <a:srcRect l="45112" t="49677" r="10201" b="1604"/>
          <a:stretch/>
        </p:blipFill>
        <p:spPr>
          <a:xfrm>
            <a:off x="4800600" y="1066800"/>
            <a:ext cx="4082448" cy="4025944"/>
          </a:xfrm>
          <a:prstGeom prst="ellipse">
            <a:avLst/>
          </a:prstGeom>
          <a:ln w="63500">
            <a:solidFill>
              <a:srgbClr val="434343"/>
            </a:solidFill>
          </a:ln>
        </p:spPr>
      </p:pic>
      <p:pic>
        <p:nvPicPr>
          <p:cNvPr id="12" name="Picture 2" descr="C:\Users\mgeorgieva.HUBSPOT\Desktop\hubspot_logo_PNG.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10400" y="6019800"/>
            <a:ext cx="1491054" cy="566911"/>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p:cNvSpPr txBox="1"/>
          <p:nvPr/>
        </p:nvSpPr>
        <p:spPr>
          <a:xfrm>
            <a:off x="381000" y="1752600"/>
            <a:ext cx="4191000" cy="2862322"/>
          </a:xfrm>
          <a:prstGeom prst="rect">
            <a:avLst/>
          </a:prstGeom>
          <a:noFill/>
        </p:spPr>
        <p:txBody>
          <a:bodyPr wrap="square" rtlCol="0">
            <a:spAutoFit/>
          </a:bodyPr>
          <a:lstStyle/>
          <a:p>
            <a:r>
              <a:rPr lang="en-US" sz="4500" b="1" dirty="0" smtClean="0">
                <a:solidFill>
                  <a:srgbClr val="434343"/>
                </a:solidFill>
                <a:latin typeface="Franklin Gothic Book" pitchFamily="34" charset="0"/>
              </a:rPr>
              <a:t>A Marketer’s </a:t>
            </a:r>
          </a:p>
          <a:p>
            <a:r>
              <a:rPr lang="en-US" sz="4500" b="1" dirty="0" smtClean="0">
                <a:solidFill>
                  <a:srgbClr val="434343"/>
                </a:solidFill>
                <a:latin typeface="Franklin Gothic Book" pitchFamily="34" charset="0"/>
              </a:rPr>
              <a:t>Template </a:t>
            </a:r>
          </a:p>
          <a:p>
            <a:r>
              <a:rPr lang="en-US" sz="4500" b="1" dirty="0" smtClean="0">
                <a:solidFill>
                  <a:srgbClr val="434343"/>
                </a:solidFill>
                <a:latin typeface="Franklin Gothic Book" pitchFamily="34" charset="0"/>
              </a:rPr>
              <a:t>for Creating </a:t>
            </a:r>
          </a:p>
          <a:p>
            <a:r>
              <a:rPr lang="en-US" sz="4500" b="1" dirty="0" smtClean="0">
                <a:solidFill>
                  <a:srgbClr val="434343"/>
                </a:solidFill>
                <a:latin typeface="Franklin Gothic Book" pitchFamily="34" charset="0"/>
              </a:rPr>
              <a:t>Buyer Personas</a:t>
            </a:r>
            <a:endParaRPr lang="en-US" sz="4500" b="1" dirty="0">
              <a:solidFill>
                <a:srgbClr val="434343"/>
              </a:solidFill>
              <a:latin typeface="Franklin Gothic Book" pitchFamily="34" charset="0"/>
            </a:endParaRPr>
          </a:p>
        </p:txBody>
      </p:sp>
      <p:grpSp>
        <p:nvGrpSpPr>
          <p:cNvPr id="16" name="Group 15"/>
          <p:cNvGrpSpPr/>
          <p:nvPr/>
        </p:nvGrpSpPr>
        <p:grpSpPr>
          <a:xfrm>
            <a:off x="4343400" y="1088486"/>
            <a:ext cx="1861668" cy="1664719"/>
            <a:chOff x="-4699196" y="6163608"/>
            <a:chExt cx="1861668" cy="1664719"/>
          </a:xfrm>
        </p:grpSpPr>
        <p:sp>
          <p:nvSpPr>
            <p:cNvPr id="17" name="TextBox 16"/>
            <p:cNvSpPr txBox="1"/>
            <p:nvPr/>
          </p:nvSpPr>
          <p:spPr>
            <a:xfrm rot="940237">
              <a:off x="-4699196" y="6350999"/>
              <a:ext cx="1845091" cy="1477328"/>
            </a:xfrm>
            <a:prstGeom prst="rect">
              <a:avLst/>
            </a:prstGeom>
            <a:solidFill>
              <a:srgbClr val="FFFFA7"/>
            </a:solidFill>
            <a:effectLst>
              <a:outerShdw blurRad="317500" dist="457200" dir="2700000" algn="tl" rotWithShape="0">
                <a:prstClr val="black">
                  <a:alpha val="27000"/>
                </a:prstClr>
              </a:outerShdw>
            </a:effectLst>
          </p:spPr>
          <p:txBody>
            <a:bodyPr wrap="square" rtlCol="0">
              <a:spAutoFit/>
            </a:bodyPr>
            <a:lstStyle/>
            <a:p>
              <a:endParaRPr lang="en-US" dirty="0" smtClean="0"/>
            </a:p>
            <a:p>
              <a:endParaRPr lang="en-US" dirty="0"/>
            </a:p>
            <a:p>
              <a:endParaRPr lang="en-US" dirty="0"/>
            </a:p>
            <a:p>
              <a:endParaRPr lang="en-US" dirty="0" smtClean="0"/>
            </a:p>
            <a:p>
              <a:endParaRPr lang="en-US" dirty="0"/>
            </a:p>
          </p:txBody>
        </p:sp>
        <p:sp>
          <p:nvSpPr>
            <p:cNvPr id="18" name="TextBox 17"/>
            <p:cNvSpPr txBox="1"/>
            <p:nvPr/>
          </p:nvSpPr>
          <p:spPr>
            <a:xfrm rot="944614">
              <a:off x="-4614407" y="6613860"/>
              <a:ext cx="1776879" cy="1015663"/>
            </a:xfrm>
            <a:prstGeom prst="rect">
              <a:avLst/>
            </a:prstGeom>
            <a:noFill/>
          </p:spPr>
          <p:txBody>
            <a:bodyPr wrap="square" rtlCol="0">
              <a:spAutoFit/>
            </a:bodyPr>
            <a:lstStyle/>
            <a:p>
              <a:r>
                <a:rPr lang="en-US" sz="2000" dirty="0" smtClean="0">
                  <a:latin typeface="Franklin Gothic Book" pitchFamily="34" charset="0"/>
                  <a:ea typeface="Tahoma" pitchFamily="34" charset="0"/>
                  <a:cs typeface="Lucida Grande" pitchFamily="2" charset="0"/>
                </a:rPr>
                <a:t>[name]</a:t>
              </a:r>
            </a:p>
            <a:p>
              <a:r>
                <a:rPr lang="en-US" sz="2000" dirty="0" smtClean="0">
                  <a:latin typeface="Franklin Gothic Book" pitchFamily="34" charset="0"/>
                  <a:ea typeface="Tahoma" pitchFamily="34" charset="0"/>
                  <a:cs typeface="Lucida Grande" pitchFamily="2" charset="0"/>
                </a:rPr>
                <a:t>[demographic]</a:t>
              </a:r>
            </a:p>
            <a:p>
              <a:r>
                <a:rPr lang="en-US" sz="2000" dirty="0" smtClean="0">
                  <a:latin typeface="Franklin Gothic Book" pitchFamily="34" charset="0"/>
                  <a:ea typeface="Tahoma" pitchFamily="34" charset="0"/>
                  <a:cs typeface="Lucida Grande" pitchFamily="2" charset="0"/>
                </a:rPr>
                <a:t>[goals]</a:t>
              </a:r>
              <a:endParaRPr lang="en-US" sz="2000" dirty="0">
                <a:latin typeface="Franklin Gothic Book" pitchFamily="34" charset="0"/>
                <a:ea typeface="Tahoma" pitchFamily="34" charset="0"/>
                <a:cs typeface="Lucida Grande" pitchFamily="2" charset="0"/>
              </a:endParaRPr>
            </a:p>
          </p:txBody>
        </p:sp>
        <p:sp>
          <p:nvSpPr>
            <p:cNvPr id="19" name="Oval 18"/>
            <p:cNvSpPr/>
            <p:nvPr/>
          </p:nvSpPr>
          <p:spPr>
            <a:xfrm>
              <a:off x="-4013396" y="6163608"/>
              <a:ext cx="284813" cy="283114"/>
            </a:xfrm>
            <a:prstGeom prst="ellipse">
              <a:avLst/>
            </a:prstGeom>
            <a:solidFill>
              <a:srgbClr val="00B0F0"/>
            </a:solidFill>
            <a:ln>
              <a:noFill/>
            </a:ln>
            <a:effectLst/>
            <a:scene3d>
              <a:camera prst="orthographicFront"/>
              <a:lightRig rig="threePt" dir="t"/>
            </a:scene3d>
            <a:sp3d>
              <a:bevelT prst="convex"/>
              <a:bevelB/>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10148423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Tony\Websites\2013\Softwired\Logo\finalfinalLARGEST-print.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63900" y="384175"/>
            <a:ext cx="3048000" cy="1576388"/>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2971800" y="2558534"/>
            <a:ext cx="4038600" cy="646331"/>
          </a:xfrm>
          <a:prstGeom prst="rect">
            <a:avLst/>
          </a:prstGeom>
          <a:noFill/>
        </p:spPr>
        <p:txBody>
          <a:bodyPr wrap="square" rtlCol="0">
            <a:spAutoFit/>
          </a:bodyPr>
          <a:lstStyle/>
          <a:p>
            <a:pPr algn="ctr"/>
            <a:r>
              <a:rPr lang="en-US" dirty="0" smtClean="0"/>
              <a:t>For more information contact us at:</a:t>
            </a:r>
          </a:p>
          <a:p>
            <a:pPr algn="ctr"/>
            <a:r>
              <a:rPr lang="en-US" dirty="0" smtClean="0"/>
              <a:t>www.softwiredweb.com</a:t>
            </a:r>
            <a:endParaRPr lang="en-US" dirty="0"/>
          </a:p>
        </p:txBody>
      </p:sp>
    </p:spTree>
    <p:extLst>
      <p:ext uri="{BB962C8B-B14F-4D97-AF65-F5344CB8AC3E}">
        <p14:creationId xmlns:p14="http://schemas.microsoft.com/office/powerpoint/2010/main" val="33171205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Rectangle 32"/>
          <p:cNvSpPr/>
          <p:nvPr/>
        </p:nvSpPr>
        <p:spPr>
          <a:xfrm>
            <a:off x="1714485" y="1601227"/>
            <a:ext cx="6684447" cy="1043842"/>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34" name="Rectangle 33"/>
          <p:cNvSpPr/>
          <p:nvPr/>
        </p:nvSpPr>
        <p:spPr>
          <a:xfrm>
            <a:off x="1800244" y="2518822"/>
            <a:ext cx="6684447" cy="573664"/>
          </a:xfrm>
          <a:prstGeom prst="rect">
            <a:avLst/>
          </a:prstGeom>
          <a:ln>
            <a:noFill/>
          </a:ln>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40640" tIns="40640" rIns="40640" bIns="4064" numCol="1" spcCol="1270" anchor="ctr" anchorCtr="0">
            <a:noAutofit/>
          </a:bodyPr>
          <a:lstStyle/>
          <a:p>
            <a:pPr lvl="0" algn="l" defTabSz="1422400">
              <a:lnSpc>
                <a:spcPct val="90000"/>
              </a:lnSpc>
              <a:spcBef>
                <a:spcPct val="0"/>
              </a:spcBef>
              <a:spcAft>
                <a:spcPct val="35000"/>
              </a:spcAft>
            </a:pPr>
            <a:r>
              <a:rPr lang="en-US" sz="2800" kern="1200" dirty="0" smtClean="0">
                <a:solidFill>
                  <a:srgbClr val="404040"/>
                </a:solidFill>
                <a:latin typeface="Franklin Gothic Book" pitchFamily="34" charset="0"/>
                <a:cs typeface="News Gothic MT"/>
              </a:rPr>
              <a:t>A Brief Introduction to Buyer Personas</a:t>
            </a:r>
            <a:endParaRPr lang="en-US" sz="2800" kern="1200" dirty="0">
              <a:solidFill>
                <a:srgbClr val="404040"/>
              </a:solidFill>
              <a:latin typeface="Franklin Gothic Book" pitchFamily="34" charset="0"/>
              <a:cs typeface="News Gothic MT"/>
            </a:endParaRPr>
          </a:p>
        </p:txBody>
      </p:sp>
      <p:sp>
        <p:nvSpPr>
          <p:cNvPr id="35" name="Rectangle 34"/>
          <p:cNvSpPr/>
          <p:nvPr/>
        </p:nvSpPr>
        <p:spPr>
          <a:xfrm>
            <a:off x="1800244" y="3619597"/>
            <a:ext cx="6684447" cy="573664"/>
          </a:xfrm>
          <a:prstGeom prst="rect">
            <a:avLst/>
          </a:prstGeom>
          <a:ln>
            <a:noFill/>
          </a:ln>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40640" tIns="40640" rIns="40640" bIns="4064" numCol="1" spcCol="1270" anchor="ctr" anchorCtr="0">
            <a:noAutofit/>
          </a:bodyPr>
          <a:lstStyle/>
          <a:p>
            <a:pPr lvl="0" algn="l" defTabSz="1422400">
              <a:lnSpc>
                <a:spcPct val="90000"/>
              </a:lnSpc>
              <a:spcBef>
                <a:spcPct val="0"/>
              </a:spcBef>
              <a:spcAft>
                <a:spcPct val="35000"/>
              </a:spcAft>
            </a:pPr>
            <a:r>
              <a:rPr lang="en-US" sz="2800" kern="1200" dirty="0" smtClean="0">
                <a:solidFill>
                  <a:srgbClr val="404040"/>
                </a:solidFill>
                <a:latin typeface="Franklin Gothic Book" pitchFamily="34" charset="0"/>
                <a:cs typeface="News Gothic MT"/>
              </a:rPr>
              <a:t>How to Present Your Buyer Persona</a:t>
            </a:r>
            <a:endParaRPr lang="en-US" sz="2800" kern="1200" dirty="0">
              <a:solidFill>
                <a:srgbClr val="404040"/>
              </a:solidFill>
              <a:latin typeface="Franklin Gothic Book" pitchFamily="34" charset="0"/>
              <a:cs typeface="News Gothic MT"/>
            </a:endParaRPr>
          </a:p>
        </p:txBody>
      </p:sp>
      <p:sp>
        <p:nvSpPr>
          <p:cNvPr id="36" name="Rectangle 35"/>
          <p:cNvSpPr/>
          <p:nvPr/>
        </p:nvSpPr>
        <p:spPr>
          <a:xfrm>
            <a:off x="1800244" y="4652640"/>
            <a:ext cx="6684447" cy="573664"/>
          </a:xfrm>
          <a:prstGeom prst="rect">
            <a:avLst/>
          </a:prstGeom>
          <a:ln>
            <a:noFill/>
          </a:ln>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40640" tIns="40640" rIns="40640" bIns="4064" numCol="1" spcCol="1270" anchor="ctr" anchorCtr="0">
            <a:noAutofit/>
          </a:bodyPr>
          <a:lstStyle/>
          <a:p>
            <a:pPr lvl="0" algn="l" defTabSz="1422400">
              <a:lnSpc>
                <a:spcPct val="90000"/>
              </a:lnSpc>
              <a:spcBef>
                <a:spcPct val="0"/>
              </a:spcBef>
              <a:spcAft>
                <a:spcPct val="35000"/>
              </a:spcAft>
            </a:pPr>
            <a:r>
              <a:rPr lang="en-US" sz="2800" dirty="0" smtClean="0">
                <a:solidFill>
                  <a:srgbClr val="404040"/>
                </a:solidFill>
                <a:latin typeface="Franklin Gothic Book" pitchFamily="34" charset="0"/>
                <a:cs typeface="News Gothic MT"/>
              </a:rPr>
              <a:t>An Example of a Complete Buyer Persona</a:t>
            </a:r>
            <a:endParaRPr lang="en-US" sz="2800" kern="1200" dirty="0">
              <a:solidFill>
                <a:srgbClr val="404040"/>
              </a:solidFill>
              <a:latin typeface="Franklin Gothic Book" pitchFamily="34" charset="0"/>
              <a:cs typeface="News Gothic MT"/>
            </a:endParaRPr>
          </a:p>
        </p:txBody>
      </p:sp>
      <p:cxnSp>
        <p:nvCxnSpPr>
          <p:cNvPr id="37" name="Straight Connector 36"/>
          <p:cNvCxnSpPr/>
          <p:nvPr/>
        </p:nvCxnSpPr>
        <p:spPr>
          <a:xfrm>
            <a:off x="0" y="2822587"/>
            <a:ext cx="685800" cy="0"/>
          </a:xfrm>
          <a:prstGeom prst="line">
            <a:avLst/>
          </a:prstGeom>
          <a:ln w="57150" cap="rnd" cmpd="sng">
            <a:solidFill>
              <a:srgbClr val="404040"/>
            </a:solidFill>
            <a:prstDash val="sysDot"/>
            <a:round/>
          </a:ln>
          <a:effectLst/>
        </p:spPr>
        <p:style>
          <a:lnRef idx="2">
            <a:schemeClr val="accent1"/>
          </a:lnRef>
          <a:fillRef idx="0">
            <a:schemeClr val="accent1"/>
          </a:fillRef>
          <a:effectRef idx="1">
            <a:schemeClr val="accent1"/>
          </a:effectRef>
          <a:fontRef idx="minor">
            <a:schemeClr val="tx1"/>
          </a:fontRef>
        </p:style>
      </p:cxnSp>
      <p:sp>
        <p:nvSpPr>
          <p:cNvPr id="38" name="Oval 37"/>
          <p:cNvSpPr>
            <a:spLocks noChangeAspect="1"/>
          </p:cNvSpPr>
          <p:nvPr/>
        </p:nvSpPr>
        <p:spPr>
          <a:xfrm>
            <a:off x="657726" y="2361154"/>
            <a:ext cx="914400" cy="914400"/>
          </a:xfrm>
          <a:prstGeom prst="ellipse">
            <a:avLst/>
          </a:prstGeom>
          <a:solidFill>
            <a:srgbClr val="E36F1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400"/>
          </a:p>
        </p:txBody>
      </p:sp>
      <p:sp>
        <p:nvSpPr>
          <p:cNvPr id="39" name="TextBox 38"/>
          <p:cNvSpPr txBox="1"/>
          <p:nvPr/>
        </p:nvSpPr>
        <p:spPr>
          <a:xfrm>
            <a:off x="626074" y="2361154"/>
            <a:ext cx="990600" cy="830997"/>
          </a:xfrm>
          <a:prstGeom prst="rect">
            <a:avLst/>
          </a:prstGeom>
          <a:noFill/>
        </p:spPr>
        <p:txBody>
          <a:bodyPr wrap="square" rtlCol="0">
            <a:spAutoFit/>
          </a:bodyPr>
          <a:lstStyle/>
          <a:p>
            <a:pPr algn="ctr"/>
            <a:r>
              <a:rPr lang="en-US" sz="4800" dirty="0" smtClean="0">
                <a:solidFill>
                  <a:srgbClr val="FFFFFF"/>
                </a:solidFill>
                <a:latin typeface="Franklin Gothic Medium"/>
                <a:cs typeface="Franklin Gothic Medium"/>
              </a:rPr>
              <a:t>1</a:t>
            </a:r>
            <a:endParaRPr lang="en-US" sz="4800" dirty="0">
              <a:solidFill>
                <a:srgbClr val="FFFFFF"/>
              </a:solidFill>
              <a:latin typeface="Franklin Gothic Medium"/>
              <a:cs typeface="Franklin Gothic Medium"/>
            </a:endParaRPr>
          </a:p>
        </p:txBody>
      </p:sp>
      <p:sp>
        <p:nvSpPr>
          <p:cNvPr id="40" name="Oval 39"/>
          <p:cNvSpPr>
            <a:spLocks noChangeAspect="1"/>
          </p:cNvSpPr>
          <p:nvPr/>
        </p:nvSpPr>
        <p:spPr>
          <a:xfrm>
            <a:off x="657726" y="3444996"/>
            <a:ext cx="914400" cy="914400"/>
          </a:xfrm>
          <a:prstGeom prst="ellipse">
            <a:avLst/>
          </a:prstGeom>
          <a:solidFill>
            <a:srgbClr val="71AAD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400"/>
          </a:p>
        </p:txBody>
      </p:sp>
      <p:cxnSp>
        <p:nvCxnSpPr>
          <p:cNvPr id="41" name="Straight Connector 40"/>
          <p:cNvCxnSpPr/>
          <p:nvPr/>
        </p:nvCxnSpPr>
        <p:spPr>
          <a:xfrm>
            <a:off x="4586" y="3906429"/>
            <a:ext cx="685800" cy="0"/>
          </a:xfrm>
          <a:prstGeom prst="line">
            <a:avLst/>
          </a:prstGeom>
          <a:ln w="57150" cap="rnd" cmpd="sng">
            <a:solidFill>
              <a:srgbClr val="404040"/>
            </a:solidFill>
            <a:prstDash val="sysDot"/>
            <a:round/>
          </a:ln>
          <a:effectLst/>
        </p:spPr>
        <p:style>
          <a:lnRef idx="2">
            <a:schemeClr val="accent1"/>
          </a:lnRef>
          <a:fillRef idx="0">
            <a:schemeClr val="accent1"/>
          </a:fillRef>
          <a:effectRef idx="1">
            <a:schemeClr val="accent1"/>
          </a:effectRef>
          <a:fontRef idx="minor">
            <a:schemeClr val="tx1"/>
          </a:fontRef>
        </p:style>
      </p:cxnSp>
      <p:sp>
        <p:nvSpPr>
          <p:cNvPr id="42" name="TextBox 41"/>
          <p:cNvSpPr txBox="1"/>
          <p:nvPr/>
        </p:nvSpPr>
        <p:spPr>
          <a:xfrm>
            <a:off x="643689" y="3473842"/>
            <a:ext cx="990600" cy="830997"/>
          </a:xfrm>
          <a:prstGeom prst="rect">
            <a:avLst/>
          </a:prstGeom>
          <a:noFill/>
        </p:spPr>
        <p:txBody>
          <a:bodyPr wrap="square" rtlCol="0">
            <a:spAutoFit/>
          </a:bodyPr>
          <a:lstStyle/>
          <a:p>
            <a:pPr algn="ctr"/>
            <a:r>
              <a:rPr lang="en-US" sz="4800" dirty="0" smtClean="0">
                <a:solidFill>
                  <a:srgbClr val="FFFFFF"/>
                </a:solidFill>
                <a:latin typeface="Franklin Gothic Medium"/>
                <a:cs typeface="Franklin Gothic Medium"/>
              </a:rPr>
              <a:t>2</a:t>
            </a:r>
            <a:endParaRPr lang="en-US" sz="4800" dirty="0">
              <a:solidFill>
                <a:srgbClr val="FFFFFF"/>
              </a:solidFill>
              <a:latin typeface="Franklin Gothic Medium"/>
              <a:cs typeface="Franklin Gothic Medium"/>
            </a:endParaRPr>
          </a:p>
        </p:txBody>
      </p:sp>
      <p:sp>
        <p:nvSpPr>
          <p:cNvPr id="43" name="Oval 42"/>
          <p:cNvSpPr>
            <a:spLocks noChangeAspect="1"/>
          </p:cNvSpPr>
          <p:nvPr/>
        </p:nvSpPr>
        <p:spPr>
          <a:xfrm>
            <a:off x="695826" y="4478039"/>
            <a:ext cx="914400" cy="914400"/>
          </a:xfrm>
          <a:prstGeom prst="ellipse">
            <a:avLst/>
          </a:prstGeom>
          <a:solidFill>
            <a:srgbClr val="43434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400"/>
          </a:p>
        </p:txBody>
      </p:sp>
      <p:cxnSp>
        <p:nvCxnSpPr>
          <p:cNvPr id="44" name="Straight Connector 43"/>
          <p:cNvCxnSpPr/>
          <p:nvPr/>
        </p:nvCxnSpPr>
        <p:spPr>
          <a:xfrm>
            <a:off x="4586" y="4939472"/>
            <a:ext cx="685800" cy="0"/>
          </a:xfrm>
          <a:prstGeom prst="line">
            <a:avLst/>
          </a:prstGeom>
          <a:ln w="57150" cap="rnd" cmpd="sng">
            <a:solidFill>
              <a:srgbClr val="404040"/>
            </a:solidFill>
            <a:prstDash val="sysDot"/>
            <a:round/>
          </a:ln>
          <a:effectLst/>
        </p:spPr>
        <p:style>
          <a:lnRef idx="2">
            <a:schemeClr val="accent1"/>
          </a:lnRef>
          <a:fillRef idx="0">
            <a:schemeClr val="accent1"/>
          </a:fillRef>
          <a:effectRef idx="1">
            <a:schemeClr val="accent1"/>
          </a:effectRef>
          <a:fontRef idx="minor">
            <a:schemeClr val="tx1"/>
          </a:fontRef>
        </p:style>
      </p:cxnSp>
      <p:sp>
        <p:nvSpPr>
          <p:cNvPr id="45" name="TextBox 44"/>
          <p:cNvSpPr txBox="1"/>
          <p:nvPr/>
        </p:nvSpPr>
        <p:spPr>
          <a:xfrm>
            <a:off x="667228" y="4523973"/>
            <a:ext cx="990600" cy="830997"/>
          </a:xfrm>
          <a:prstGeom prst="rect">
            <a:avLst/>
          </a:prstGeom>
          <a:noFill/>
        </p:spPr>
        <p:txBody>
          <a:bodyPr wrap="square" rtlCol="0">
            <a:spAutoFit/>
          </a:bodyPr>
          <a:lstStyle/>
          <a:p>
            <a:pPr algn="ctr"/>
            <a:r>
              <a:rPr lang="en-US" sz="4800" dirty="0" smtClean="0">
                <a:solidFill>
                  <a:srgbClr val="FFFFFF"/>
                </a:solidFill>
                <a:latin typeface="Franklin Gothic Medium"/>
                <a:cs typeface="Franklin Gothic Medium"/>
              </a:rPr>
              <a:t>3</a:t>
            </a:r>
            <a:endParaRPr lang="en-US" sz="4800" dirty="0">
              <a:solidFill>
                <a:srgbClr val="FFFFFF"/>
              </a:solidFill>
              <a:latin typeface="Franklin Gothic Medium"/>
              <a:cs typeface="Franklin Gothic Medium"/>
            </a:endParaRPr>
          </a:p>
        </p:txBody>
      </p:sp>
      <p:sp>
        <p:nvSpPr>
          <p:cNvPr id="57" name="Title 1"/>
          <p:cNvSpPr txBox="1">
            <a:spLocks/>
          </p:cNvSpPr>
          <p:nvPr/>
        </p:nvSpPr>
        <p:spPr>
          <a:xfrm>
            <a:off x="357187" y="914400"/>
            <a:ext cx="3986213" cy="625078"/>
          </a:xfrm>
          <a:prstGeom prst="rect">
            <a:avLst/>
          </a:prstGeom>
        </p:spPr>
        <p:txBody>
          <a:bodyPr/>
          <a:lstStyle>
            <a:lvl1pPr algn="l" rtl="0" fontAlgn="base">
              <a:spcBef>
                <a:spcPct val="0"/>
              </a:spcBef>
              <a:spcAft>
                <a:spcPct val="0"/>
              </a:spcAft>
              <a:defRPr sz="3600">
                <a:solidFill>
                  <a:schemeClr val="tx1"/>
                </a:solidFill>
                <a:latin typeface="+mj-lt"/>
                <a:ea typeface="+mj-ea"/>
                <a:cs typeface="+mj-cs"/>
                <a:sym typeface="Helvetica Neue Bold Condensed" charset="0"/>
              </a:defRPr>
            </a:lvl1pPr>
            <a:lvl2pPr algn="l" rtl="0" fontAlgn="base">
              <a:spcBef>
                <a:spcPct val="0"/>
              </a:spcBef>
              <a:spcAft>
                <a:spcPct val="0"/>
              </a:spcAft>
              <a:defRPr sz="4200">
                <a:solidFill>
                  <a:schemeClr val="tx1"/>
                </a:solidFill>
                <a:latin typeface="Helvetica Neue Bold Condensed" charset="0"/>
                <a:ea typeface="ヒラギノ角ゴ ProN W6" charset="0"/>
                <a:cs typeface="ヒラギノ角ゴ ProN W6" charset="0"/>
                <a:sym typeface="Helvetica Neue Bold Condensed" charset="0"/>
              </a:defRPr>
            </a:lvl2pPr>
            <a:lvl3pPr algn="l" rtl="0" fontAlgn="base">
              <a:spcBef>
                <a:spcPct val="0"/>
              </a:spcBef>
              <a:spcAft>
                <a:spcPct val="0"/>
              </a:spcAft>
              <a:defRPr sz="4200">
                <a:solidFill>
                  <a:schemeClr val="tx1"/>
                </a:solidFill>
                <a:latin typeface="Helvetica Neue Bold Condensed" charset="0"/>
                <a:ea typeface="ヒラギノ角ゴ ProN W6" charset="0"/>
                <a:cs typeface="ヒラギノ角ゴ ProN W6" charset="0"/>
                <a:sym typeface="Helvetica Neue Bold Condensed" charset="0"/>
              </a:defRPr>
            </a:lvl3pPr>
            <a:lvl4pPr algn="l" rtl="0" fontAlgn="base">
              <a:spcBef>
                <a:spcPct val="0"/>
              </a:spcBef>
              <a:spcAft>
                <a:spcPct val="0"/>
              </a:spcAft>
              <a:defRPr sz="4200">
                <a:solidFill>
                  <a:schemeClr val="tx1"/>
                </a:solidFill>
                <a:latin typeface="Helvetica Neue Bold Condensed" charset="0"/>
                <a:ea typeface="ヒラギノ角ゴ ProN W6" charset="0"/>
                <a:cs typeface="ヒラギノ角ゴ ProN W6" charset="0"/>
                <a:sym typeface="Helvetica Neue Bold Condensed" charset="0"/>
              </a:defRPr>
            </a:lvl4pPr>
            <a:lvl5pPr algn="l" rtl="0" fontAlgn="base">
              <a:spcBef>
                <a:spcPct val="0"/>
              </a:spcBef>
              <a:spcAft>
                <a:spcPct val="0"/>
              </a:spcAft>
              <a:defRPr sz="4200">
                <a:solidFill>
                  <a:schemeClr val="tx1"/>
                </a:solidFill>
                <a:latin typeface="Helvetica Neue Bold Condensed" charset="0"/>
                <a:ea typeface="ヒラギノ角ゴ ProN W6" charset="0"/>
                <a:cs typeface="ヒラギノ角ゴ ProN W6" charset="0"/>
                <a:sym typeface="Helvetica Neue Bold Condensed" charset="0"/>
              </a:defRPr>
            </a:lvl5pPr>
            <a:lvl6pPr marL="321377" algn="l" rtl="0" fontAlgn="base">
              <a:spcBef>
                <a:spcPct val="0"/>
              </a:spcBef>
              <a:spcAft>
                <a:spcPct val="0"/>
              </a:spcAft>
              <a:defRPr sz="4200">
                <a:solidFill>
                  <a:schemeClr val="tx1"/>
                </a:solidFill>
                <a:latin typeface="Helvetica Neue Bold Condensed" charset="0"/>
                <a:ea typeface="ヒラギノ角ゴ ProN W6" charset="0"/>
                <a:cs typeface="ヒラギノ角ゴ ProN W6" charset="0"/>
                <a:sym typeface="Helvetica Neue Bold Condensed" charset="0"/>
              </a:defRPr>
            </a:lvl6pPr>
            <a:lvl7pPr marL="642757" algn="l" rtl="0" fontAlgn="base">
              <a:spcBef>
                <a:spcPct val="0"/>
              </a:spcBef>
              <a:spcAft>
                <a:spcPct val="0"/>
              </a:spcAft>
              <a:defRPr sz="4200">
                <a:solidFill>
                  <a:schemeClr val="tx1"/>
                </a:solidFill>
                <a:latin typeface="Helvetica Neue Bold Condensed" charset="0"/>
                <a:ea typeface="ヒラギノ角ゴ ProN W6" charset="0"/>
                <a:cs typeface="ヒラギノ角ゴ ProN W6" charset="0"/>
                <a:sym typeface="Helvetica Neue Bold Condensed" charset="0"/>
              </a:defRPr>
            </a:lvl7pPr>
            <a:lvl8pPr marL="964134" algn="l" rtl="0" fontAlgn="base">
              <a:spcBef>
                <a:spcPct val="0"/>
              </a:spcBef>
              <a:spcAft>
                <a:spcPct val="0"/>
              </a:spcAft>
              <a:defRPr sz="4200">
                <a:solidFill>
                  <a:schemeClr val="tx1"/>
                </a:solidFill>
                <a:latin typeface="Helvetica Neue Bold Condensed" charset="0"/>
                <a:ea typeface="ヒラギノ角ゴ ProN W6" charset="0"/>
                <a:cs typeface="ヒラギノ角ゴ ProN W6" charset="0"/>
                <a:sym typeface="Helvetica Neue Bold Condensed" charset="0"/>
              </a:defRPr>
            </a:lvl8pPr>
            <a:lvl9pPr marL="1285513" algn="l" rtl="0" fontAlgn="base">
              <a:spcBef>
                <a:spcPct val="0"/>
              </a:spcBef>
              <a:spcAft>
                <a:spcPct val="0"/>
              </a:spcAft>
              <a:defRPr sz="4200">
                <a:solidFill>
                  <a:schemeClr val="tx1"/>
                </a:solidFill>
                <a:latin typeface="Helvetica Neue Bold Condensed" charset="0"/>
                <a:ea typeface="ヒラギノ角ゴ ProN W6" charset="0"/>
                <a:cs typeface="ヒラギノ角ゴ ProN W6" charset="0"/>
                <a:sym typeface="Helvetica Neue Bold Condensed" charset="0"/>
              </a:defRPr>
            </a:lvl9pPr>
          </a:lstStyle>
          <a:p>
            <a:pPr lvl="0" defTabSz="1422400">
              <a:lnSpc>
                <a:spcPct val="90000"/>
              </a:lnSpc>
              <a:spcAft>
                <a:spcPct val="35000"/>
              </a:spcAft>
            </a:pPr>
            <a:r>
              <a:rPr lang="en-US" dirty="0" smtClean="0">
                <a:solidFill>
                  <a:srgbClr val="404040"/>
                </a:solidFill>
                <a:latin typeface="Franklin Gothic Book" pitchFamily="34" charset="0"/>
                <a:cs typeface="News Gothic MT"/>
              </a:rPr>
              <a:t>Table of Contents</a:t>
            </a:r>
            <a:endParaRPr lang="en-US" dirty="0">
              <a:solidFill>
                <a:srgbClr val="404040"/>
              </a:solidFill>
              <a:latin typeface="Franklin Gothic Book" pitchFamily="34" charset="0"/>
              <a:cs typeface="News Gothic MT"/>
            </a:endParaRPr>
          </a:p>
        </p:txBody>
      </p:sp>
    </p:spTree>
    <p:extLst>
      <p:ext uri="{BB962C8B-B14F-4D97-AF65-F5344CB8AC3E}">
        <p14:creationId xmlns:p14="http://schemas.microsoft.com/office/powerpoint/2010/main" val="1748622784"/>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D8621D"/>
        </a:solidFill>
        <a:effectLst/>
      </p:bgPr>
    </p:bg>
    <p:spTree>
      <p:nvGrpSpPr>
        <p:cNvPr id="1" name=""/>
        <p:cNvGrpSpPr/>
        <p:nvPr/>
      </p:nvGrpSpPr>
      <p:grpSpPr>
        <a:xfrm>
          <a:off x="0" y="0"/>
          <a:ext cx="0" cy="0"/>
          <a:chOff x="0" y="0"/>
          <a:chExt cx="0" cy="0"/>
        </a:xfrm>
      </p:grpSpPr>
      <p:sp>
        <p:nvSpPr>
          <p:cNvPr id="7" name="Oval 6"/>
          <p:cNvSpPr>
            <a:spLocks noChangeAspect="1"/>
          </p:cNvSpPr>
          <p:nvPr/>
        </p:nvSpPr>
        <p:spPr bwMode="auto">
          <a:xfrm>
            <a:off x="3964898" y="2895600"/>
            <a:ext cx="4572000" cy="4572000"/>
          </a:xfrm>
          <a:prstGeom prst="ellipse">
            <a:avLst/>
          </a:prstGeom>
          <a:solidFill>
            <a:srgbClr val="FFFF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400" dirty="0" smtClean="0">
              <a:solidFill>
                <a:srgbClr val="4C545B"/>
              </a:solidFill>
              <a:latin typeface="Franklin Gothic Book"/>
              <a:ea typeface="ＭＳ Ｐゴシック" pitchFamily="1" charset="-128"/>
            </a:endParaRPr>
          </a:p>
        </p:txBody>
      </p:sp>
      <p:sp>
        <p:nvSpPr>
          <p:cNvPr id="8" name="Title 1"/>
          <p:cNvSpPr txBox="1">
            <a:spLocks/>
          </p:cNvSpPr>
          <p:nvPr/>
        </p:nvSpPr>
        <p:spPr bwMode="auto">
          <a:xfrm>
            <a:off x="5737404" y="4741023"/>
            <a:ext cx="2584832" cy="7159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sz="3800" b="0" kern="1200">
                <a:solidFill>
                  <a:schemeClr val="bg1"/>
                </a:solidFill>
                <a:latin typeface="+mj-lt"/>
                <a:ea typeface="+mj-ea"/>
                <a:cs typeface="+mj-cs"/>
              </a:defRPr>
            </a:lvl1pPr>
            <a:lvl2pPr algn="l" rtl="0" eaLnBrk="1" fontAlgn="base" hangingPunct="1">
              <a:spcBef>
                <a:spcPct val="0"/>
              </a:spcBef>
              <a:spcAft>
                <a:spcPct val="0"/>
              </a:spcAft>
              <a:defRPr sz="2600">
                <a:solidFill>
                  <a:schemeClr val="bg1"/>
                </a:solidFill>
                <a:latin typeface="Arial" charset="0"/>
              </a:defRPr>
            </a:lvl2pPr>
            <a:lvl3pPr algn="l" rtl="0" eaLnBrk="1" fontAlgn="base" hangingPunct="1">
              <a:spcBef>
                <a:spcPct val="0"/>
              </a:spcBef>
              <a:spcAft>
                <a:spcPct val="0"/>
              </a:spcAft>
              <a:defRPr sz="2600">
                <a:solidFill>
                  <a:schemeClr val="bg1"/>
                </a:solidFill>
                <a:latin typeface="Arial" charset="0"/>
              </a:defRPr>
            </a:lvl3pPr>
            <a:lvl4pPr algn="l" rtl="0" eaLnBrk="1" fontAlgn="base" hangingPunct="1">
              <a:spcBef>
                <a:spcPct val="0"/>
              </a:spcBef>
              <a:spcAft>
                <a:spcPct val="0"/>
              </a:spcAft>
              <a:defRPr sz="2600">
                <a:solidFill>
                  <a:schemeClr val="bg1"/>
                </a:solidFill>
                <a:latin typeface="Arial" charset="0"/>
              </a:defRPr>
            </a:lvl4pPr>
            <a:lvl5pPr algn="l" rtl="0" eaLnBrk="1" fontAlgn="base" hangingPunct="1">
              <a:spcBef>
                <a:spcPct val="0"/>
              </a:spcBef>
              <a:spcAft>
                <a:spcPct val="0"/>
              </a:spcAft>
              <a:defRPr sz="2600">
                <a:solidFill>
                  <a:schemeClr val="bg1"/>
                </a:solidFill>
                <a:latin typeface="Arial" charset="0"/>
              </a:defRPr>
            </a:lvl5pPr>
            <a:lvl6pPr marL="457200" algn="ctr" rtl="0" eaLnBrk="1" fontAlgn="base" hangingPunct="1">
              <a:spcBef>
                <a:spcPct val="0"/>
              </a:spcBef>
              <a:spcAft>
                <a:spcPct val="0"/>
              </a:spcAft>
              <a:defRPr sz="2800">
                <a:solidFill>
                  <a:schemeClr val="bg1"/>
                </a:solidFill>
                <a:latin typeface="Arial" charset="0"/>
              </a:defRPr>
            </a:lvl6pPr>
            <a:lvl7pPr marL="914400" algn="ctr" rtl="0" eaLnBrk="1" fontAlgn="base" hangingPunct="1">
              <a:spcBef>
                <a:spcPct val="0"/>
              </a:spcBef>
              <a:spcAft>
                <a:spcPct val="0"/>
              </a:spcAft>
              <a:defRPr sz="2800">
                <a:solidFill>
                  <a:schemeClr val="bg1"/>
                </a:solidFill>
                <a:latin typeface="Arial" charset="0"/>
              </a:defRPr>
            </a:lvl7pPr>
            <a:lvl8pPr marL="1371600" algn="ctr" rtl="0" eaLnBrk="1" fontAlgn="base" hangingPunct="1">
              <a:spcBef>
                <a:spcPct val="0"/>
              </a:spcBef>
              <a:spcAft>
                <a:spcPct val="0"/>
              </a:spcAft>
              <a:defRPr sz="2800">
                <a:solidFill>
                  <a:schemeClr val="bg1"/>
                </a:solidFill>
                <a:latin typeface="Arial" charset="0"/>
              </a:defRPr>
            </a:lvl8pPr>
            <a:lvl9pPr marL="1828800" algn="ctr" rtl="0" eaLnBrk="1" fontAlgn="base" hangingPunct="1">
              <a:spcBef>
                <a:spcPct val="0"/>
              </a:spcBef>
              <a:spcAft>
                <a:spcPct val="0"/>
              </a:spcAft>
              <a:defRPr sz="2800">
                <a:solidFill>
                  <a:schemeClr val="bg1"/>
                </a:solidFill>
                <a:latin typeface="Arial" charset="0"/>
              </a:defRPr>
            </a:lvl9pPr>
          </a:lstStyle>
          <a:p>
            <a:pPr defTabSz="914400">
              <a:lnSpc>
                <a:spcPct val="80000"/>
              </a:lnSpc>
            </a:pPr>
            <a:r>
              <a:rPr lang="en-US" sz="3200" dirty="0" smtClean="0">
                <a:solidFill>
                  <a:srgbClr val="434343"/>
                </a:solidFill>
                <a:latin typeface="Franklin Gothic Book"/>
                <a:cs typeface="Franklin Gothic Book"/>
              </a:rPr>
              <a:t>A Brief Introduction to Buyer Personas</a:t>
            </a:r>
            <a:endParaRPr lang="en-US" sz="3200" dirty="0">
              <a:solidFill>
                <a:srgbClr val="434343"/>
              </a:solidFill>
              <a:latin typeface="Franklin Gothic Book"/>
              <a:cs typeface="Franklin Gothic Book"/>
            </a:endParaRPr>
          </a:p>
        </p:txBody>
      </p:sp>
      <p:sp>
        <p:nvSpPr>
          <p:cNvPr id="5" name="TextBox 4"/>
          <p:cNvSpPr txBox="1"/>
          <p:nvPr/>
        </p:nvSpPr>
        <p:spPr>
          <a:xfrm>
            <a:off x="4343400" y="3701465"/>
            <a:ext cx="990600" cy="2646878"/>
          </a:xfrm>
          <a:prstGeom prst="rect">
            <a:avLst/>
          </a:prstGeom>
          <a:noFill/>
        </p:spPr>
        <p:txBody>
          <a:bodyPr wrap="square" rtlCol="0">
            <a:spAutoFit/>
          </a:bodyPr>
          <a:lstStyle/>
          <a:p>
            <a:pPr algn="ctr" defTabSz="914400"/>
            <a:r>
              <a:rPr lang="en-US" sz="16600" dirty="0" smtClean="0">
                <a:solidFill>
                  <a:srgbClr val="434343"/>
                </a:solidFill>
                <a:latin typeface="Franklin Gothic Book"/>
                <a:cs typeface="Franklin Gothic Book"/>
              </a:rPr>
              <a:t>1</a:t>
            </a:r>
            <a:endParaRPr lang="en-US" sz="16600" dirty="0">
              <a:solidFill>
                <a:srgbClr val="434343"/>
              </a:solidFill>
              <a:latin typeface="Franklin Gothic Book"/>
              <a:cs typeface="Franklin Gothic Book"/>
            </a:endParaRPr>
          </a:p>
        </p:txBody>
      </p:sp>
      <p:cxnSp>
        <p:nvCxnSpPr>
          <p:cNvPr id="3" name="Straight Connector 2"/>
          <p:cNvCxnSpPr/>
          <p:nvPr/>
        </p:nvCxnSpPr>
        <p:spPr>
          <a:xfrm>
            <a:off x="5590980" y="4065992"/>
            <a:ext cx="0" cy="2166470"/>
          </a:xfrm>
          <a:prstGeom prst="line">
            <a:avLst/>
          </a:prstGeom>
          <a:ln w="57150" cap="rnd" cmpd="sng">
            <a:solidFill>
              <a:srgbClr val="434343"/>
            </a:solidFill>
            <a:prstDash val="sysDot"/>
            <a:round/>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7258736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1295400"/>
            <a:ext cx="4572000" cy="1828800"/>
          </a:xfrm>
        </p:spPr>
        <p:txBody>
          <a:bodyPr>
            <a:normAutofit/>
          </a:bodyPr>
          <a:lstStyle/>
          <a:p>
            <a:pPr algn="l"/>
            <a:r>
              <a:rPr lang="en-US" sz="4000" dirty="0" smtClean="0">
                <a:solidFill>
                  <a:srgbClr val="434343"/>
                </a:solidFill>
                <a:latin typeface="Franklin Gothic Medium" pitchFamily="34" charset="0"/>
              </a:rPr>
              <a:t>What Are Buyer Personas?</a:t>
            </a:r>
            <a:endParaRPr lang="en-US" sz="4000" dirty="0">
              <a:solidFill>
                <a:srgbClr val="434343"/>
              </a:solidFill>
              <a:latin typeface="Franklin Gothic Medium" pitchFamily="34" charset="0"/>
            </a:endParaRPr>
          </a:p>
        </p:txBody>
      </p:sp>
      <p:sp>
        <p:nvSpPr>
          <p:cNvPr id="4" name="Content Placeholder 2"/>
          <p:cNvSpPr txBox="1">
            <a:spLocks/>
          </p:cNvSpPr>
          <p:nvPr/>
        </p:nvSpPr>
        <p:spPr>
          <a:xfrm>
            <a:off x="1219200" y="4038600"/>
            <a:ext cx="6858000" cy="15240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1800" dirty="0" smtClean="0">
                <a:latin typeface="Franklin Gothic Book" pitchFamily="34" charset="0"/>
              </a:rPr>
              <a:t>Buyer personas are fictional representations of your ideal customers. They are based on real data about customer demographics and online behavior, along with educated speculation about their personal histories, motivations, and concerns.</a:t>
            </a:r>
            <a:endParaRPr lang="en-US" sz="1800" dirty="0">
              <a:latin typeface="Franklin Gothic Book" pitchFamily="34" charset="0"/>
            </a:endParaRPr>
          </a:p>
        </p:txBody>
      </p:sp>
      <p:grpSp>
        <p:nvGrpSpPr>
          <p:cNvPr id="8" name="Group 7"/>
          <p:cNvGrpSpPr/>
          <p:nvPr/>
        </p:nvGrpSpPr>
        <p:grpSpPr>
          <a:xfrm>
            <a:off x="5257800" y="990600"/>
            <a:ext cx="2667000" cy="2590800"/>
            <a:chOff x="5105400" y="228600"/>
            <a:chExt cx="2667000" cy="2590800"/>
          </a:xfrm>
        </p:grpSpPr>
        <p:sp>
          <p:nvSpPr>
            <p:cNvPr id="5" name="Oval 4"/>
            <p:cNvSpPr/>
            <p:nvPr/>
          </p:nvSpPr>
          <p:spPr>
            <a:xfrm>
              <a:off x="5105400" y="228600"/>
              <a:ext cx="2667000" cy="2590800"/>
            </a:xfrm>
            <a:prstGeom prst="ellipse">
              <a:avLst/>
            </a:prstGeom>
            <a:solidFill>
              <a:srgbClr val="4343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1"/>
            <p:cNvSpPr txBox="1">
              <a:spLocks/>
            </p:cNvSpPr>
            <p:nvPr/>
          </p:nvSpPr>
          <p:spPr>
            <a:xfrm>
              <a:off x="5105400" y="533400"/>
              <a:ext cx="2667000" cy="18288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0000" dirty="0" smtClean="0">
                  <a:solidFill>
                    <a:schemeClr val="bg1"/>
                  </a:solidFill>
                  <a:latin typeface="Franklin Gothic Medium" pitchFamily="34" charset="0"/>
                </a:rPr>
                <a:t>?</a:t>
              </a:r>
              <a:endParaRPr lang="en-US" sz="20000" dirty="0">
                <a:solidFill>
                  <a:schemeClr val="bg1"/>
                </a:solidFill>
                <a:latin typeface="Franklin Gothic Medium" pitchFamily="34" charset="0"/>
              </a:endParaRPr>
            </a:p>
          </p:txBody>
        </p:sp>
      </p:grpSp>
    </p:spTree>
    <p:extLst>
      <p:ext uri="{BB962C8B-B14F-4D97-AF65-F5344CB8AC3E}">
        <p14:creationId xmlns:p14="http://schemas.microsoft.com/office/powerpoint/2010/main" val="24503188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1295400"/>
            <a:ext cx="4572000" cy="1828800"/>
          </a:xfrm>
        </p:spPr>
        <p:txBody>
          <a:bodyPr>
            <a:normAutofit fontScale="90000"/>
          </a:bodyPr>
          <a:lstStyle/>
          <a:p>
            <a:pPr algn="l"/>
            <a:r>
              <a:rPr lang="en-US" dirty="0" smtClean="0">
                <a:solidFill>
                  <a:srgbClr val="434343"/>
                </a:solidFill>
                <a:latin typeface="Franklin Gothic Medium" pitchFamily="34" charset="0"/>
              </a:rPr>
              <a:t>How Are Buyer Personas Created?</a:t>
            </a:r>
            <a:endParaRPr lang="en-US" dirty="0">
              <a:solidFill>
                <a:srgbClr val="434343"/>
              </a:solidFill>
              <a:latin typeface="Franklin Gothic Medium" pitchFamily="34" charset="0"/>
            </a:endParaRPr>
          </a:p>
        </p:txBody>
      </p:sp>
      <p:sp>
        <p:nvSpPr>
          <p:cNvPr id="4" name="Content Placeholder 2"/>
          <p:cNvSpPr txBox="1">
            <a:spLocks/>
          </p:cNvSpPr>
          <p:nvPr/>
        </p:nvSpPr>
        <p:spPr>
          <a:xfrm>
            <a:off x="1219200" y="4038600"/>
            <a:ext cx="6858000" cy="1524000"/>
          </a:xfrm>
          <a:prstGeom prst="rect">
            <a:avLst/>
          </a:prstGeom>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1800" dirty="0">
                <a:latin typeface="Franklin Gothic Book" pitchFamily="34" charset="0"/>
              </a:rPr>
              <a:t>Buyer personas are created through research, surveys, and interviews of your target audience. That includes a mix of customers – both “good” and “bad” -- prospects, and those outside of your contact database </a:t>
            </a:r>
            <a:r>
              <a:rPr lang="en-US" sz="1800" dirty="0" smtClean="0">
                <a:latin typeface="Franklin Gothic Book" pitchFamily="34" charset="0"/>
              </a:rPr>
              <a:t>who </a:t>
            </a:r>
            <a:r>
              <a:rPr lang="en-US" sz="1800" dirty="0">
                <a:latin typeface="Franklin Gothic Book" pitchFamily="34" charset="0"/>
              </a:rPr>
              <a:t>might align with your target audience. You’ll collect data that is both qualitative and quantitative to paint a picture of who your ideal customer is, what they value, and how your solution fits into their daily lives.</a:t>
            </a:r>
          </a:p>
        </p:txBody>
      </p:sp>
      <p:grpSp>
        <p:nvGrpSpPr>
          <p:cNvPr id="8" name="Group 7"/>
          <p:cNvGrpSpPr/>
          <p:nvPr/>
        </p:nvGrpSpPr>
        <p:grpSpPr>
          <a:xfrm>
            <a:off x="5867400" y="990600"/>
            <a:ext cx="2667000" cy="2590800"/>
            <a:chOff x="5105400" y="228600"/>
            <a:chExt cx="2667000" cy="2590800"/>
          </a:xfrm>
        </p:grpSpPr>
        <p:sp>
          <p:nvSpPr>
            <p:cNvPr id="5" name="Oval 4"/>
            <p:cNvSpPr/>
            <p:nvPr/>
          </p:nvSpPr>
          <p:spPr>
            <a:xfrm>
              <a:off x="5105400" y="228600"/>
              <a:ext cx="2667000" cy="2590800"/>
            </a:xfrm>
            <a:prstGeom prst="ellipse">
              <a:avLst/>
            </a:prstGeom>
            <a:solidFill>
              <a:srgbClr val="4343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1"/>
            <p:cNvSpPr txBox="1">
              <a:spLocks/>
            </p:cNvSpPr>
            <p:nvPr/>
          </p:nvSpPr>
          <p:spPr>
            <a:xfrm>
              <a:off x="5105400" y="533400"/>
              <a:ext cx="2667000" cy="18288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0000" dirty="0" smtClean="0">
                  <a:solidFill>
                    <a:schemeClr val="bg1"/>
                  </a:solidFill>
                  <a:latin typeface="Franklin Gothic Medium" pitchFamily="34" charset="0"/>
                </a:rPr>
                <a:t>?</a:t>
              </a:r>
              <a:endParaRPr lang="en-US" sz="20000" dirty="0">
                <a:solidFill>
                  <a:schemeClr val="bg1"/>
                </a:solidFill>
                <a:latin typeface="Franklin Gothic Medium" pitchFamily="34" charset="0"/>
              </a:endParaRPr>
            </a:p>
          </p:txBody>
        </p:sp>
      </p:grpSp>
    </p:spTree>
    <p:extLst>
      <p:ext uri="{BB962C8B-B14F-4D97-AF65-F5344CB8AC3E}">
        <p14:creationId xmlns:p14="http://schemas.microsoft.com/office/powerpoint/2010/main" val="13614280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1295400"/>
            <a:ext cx="3962400" cy="1828800"/>
          </a:xfrm>
        </p:spPr>
        <p:txBody>
          <a:bodyPr>
            <a:normAutofit fontScale="90000"/>
          </a:bodyPr>
          <a:lstStyle/>
          <a:p>
            <a:pPr algn="l"/>
            <a:r>
              <a:rPr lang="en-US" dirty="0" smtClean="0">
                <a:solidFill>
                  <a:srgbClr val="434343"/>
                </a:solidFill>
                <a:latin typeface="Franklin Gothic Medium" pitchFamily="34" charset="0"/>
              </a:rPr>
              <a:t>How Do You Socialize A</a:t>
            </a:r>
            <a:br>
              <a:rPr lang="en-US" dirty="0" smtClean="0">
                <a:solidFill>
                  <a:srgbClr val="434343"/>
                </a:solidFill>
                <a:latin typeface="Franklin Gothic Medium" pitchFamily="34" charset="0"/>
              </a:rPr>
            </a:br>
            <a:r>
              <a:rPr lang="en-US" dirty="0" smtClean="0">
                <a:solidFill>
                  <a:srgbClr val="434343"/>
                </a:solidFill>
                <a:latin typeface="Franklin Gothic Medium" pitchFamily="34" charset="0"/>
              </a:rPr>
              <a:t>Buyer Persona?</a:t>
            </a:r>
            <a:endParaRPr lang="en-US" dirty="0">
              <a:solidFill>
                <a:srgbClr val="434343"/>
              </a:solidFill>
              <a:latin typeface="Franklin Gothic Medium" pitchFamily="34" charset="0"/>
            </a:endParaRPr>
          </a:p>
        </p:txBody>
      </p:sp>
      <p:sp>
        <p:nvSpPr>
          <p:cNvPr id="4" name="Content Placeholder 2"/>
          <p:cNvSpPr txBox="1">
            <a:spLocks/>
          </p:cNvSpPr>
          <p:nvPr/>
        </p:nvSpPr>
        <p:spPr>
          <a:xfrm>
            <a:off x="1219200" y="4038600"/>
            <a:ext cx="6858000" cy="24384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1800" dirty="0">
                <a:latin typeface="Franklin Gothic Book" pitchFamily="34" charset="0"/>
              </a:rPr>
              <a:t>So you’ve done the research and conducted all the interviews … you’ve finally figured out who your buyer persona is. Congratulations! But how do you communicate that new understanding of your target customer with your entire organization? After all, if your sales and marketing teams don’t </a:t>
            </a:r>
            <a:r>
              <a:rPr lang="en-US" sz="1800" dirty="0" smtClean="0">
                <a:latin typeface="Franklin Gothic Book" pitchFamily="34" charset="0"/>
              </a:rPr>
              <a:t>understand who they’re speaking to, </a:t>
            </a:r>
            <a:r>
              <a:rPr lang="en-US" sz="1800" dirty="0">
                <a:latin typeface="Franklin Gothic Book" pitchFamily="34" charset="0"/>
              </a:rPr>
              <a:t>it’s hard to craft a message that really resonates</a:t>
            </a:r>
            <a:r>
              <a:rPr lang="en-US" sz="1800" dirty="0" smtClean="0">
                <a:latin typeface="Franklin Gothic Book" pitchFamily="34" charset="0"/>
              </a:rPr>
              <a:t>.</a:t>
            </a:r>
            <a:endParaRPr lang="en-US" sz="1800" dirty="0">
              <a:latin typeface="Franklin Gothic Book" pitchFamily="34" charset="0"/>
            </a:endParaRPr>
          </a:p>
        </p:txBody>
      </p:sp>
      <p:grpSp>
        <p:nvGrpSpPr>
          <p:cNvPr id="8" name="Group 7"/>
          <p:cNvGrpSpPr/>
          <p:nvPr/>
        </p:nvGrpSpPr>
        <p:grpSpPr>
          <a:xfrm>
            <a:off x="5867400" y="990600"/>
            <a:ext cx="2667000" cy="2590800"/>
            <a:chOff x="5105400" y="228600"/>
            <a:chExt cx="2667000" cy="2590800"/>
          </a:xfrm>
        </p:grpSpPr>
        <p:sp>
          <p:nvSpPr>
            <p:cNvPr id="5" name="Oval 4"/>
            <p:cNvSpPr/>
            <p:nvPr/>
          </p:nvSpPr>
          <p:spPr>
            <a:xfrm>
              <a:off x="5105400" y="228600"/>
              <a:ext cx="2667000" cy="2590800"/>
            </a:xfrm>
            <a:prstGeom prst="ellipse">
              <a:avLst/>
            </a:prstGeom>
            <a:solidFill>
              <a:srgbClr val="4343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1"/>
            <p:cNvSpPr txBox="1">
              <a:spLocks/>
            </p:cNvSpPr>
            <p:nvPr/>
          </p:nvSpPr>
          <p:spPr>
            <a:xfrm>
              <a:off x="5105400" y="533400"/>
              <a:ext cx="2667000" cy="18288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0000" dirty="0" smtClean="0">
                  <a:solidFill>
                    <a:schemeClr val="bg1"/>
                  </a:solidFill>
                  <a:latin typeface="Franklin Gothic Medium" pitchFamily="34" charset="0"/>
                </a:rPr>
                <a:t>?</a:t>
              </a:r>
              <a:endParaRPr lang="en-US" sz="20000" dirty="0">
                <a:solidFill>
                  <a:schemeClr val="bg1"/>
                </a:solidFill>
                <a:latin typeface="Franklin Gothic Medium" pitchFamily="34" charset="0"/>
              </a:endParaRPr>
            </a:p>
          </p:txBody>
        </p:sp>
      </p:grpSp>
    </p:spTree>
    <p:extLst>
      <p:ext uri="{BB962C8B-B14F-4D97-AF65-F5344CB8AC3E}">
        <p14:creationId xmlns:p14="http://schemas.microsoft.com/office/powerpoint/2010/main" val="931481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1295400"/>
            <a:ext cx="5181600" cy="1828800"/>
          </a:xfrm>
        </p:spPr>
        <p:txBody>
          <a:bodyPr>
            <a:normAutofit/>
          </a:bodyPr>
          <a:lstStyle/>
          <a:p>
            <a:pPr algn="l"/>
            <a:r>
              <a:rPr lang="en-US" dirty="0" smtClean="0">
                <a:solidFill>
                  <a:srgbClr val="434343"/>
                </a:solidFill>
                <a:latin typeface="Franklin Gothic Medium" pitchFamily="34" charset="0"/>
              </a:rPr>
              <a:t>Use This Template!</a:t>
            </a:r>
            <a:endParaRPr lang="en-US" dirty="0">
              <a:solidFill>
                <a:srgbClr val="434343"/>
              </a:solidFill>
              <a:latin typeface="Franklin Gothic Medium" pitchFamily="34" charset="0"/>
            </a:endParaRPr>
          </a:p>
        </p:txBody>
      </p:sp>
      <p:sp>
        <p:nvSpPr>
          <p:cNvPr id="4" name="Content Placeholder 2"/>
          <p:cNvSpPr txBox="1">
            <a:spLocks/>
          </p:cNvSpPr>
          <p:nvPr/>
        </p:nvSpPr>
        <p:spPr>
          <a:xfrm>
            <a:off x="1219200" y="3200400"/>
            <a:ext cx="6858000" cy="28194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1800" dirty="0" smtClean="0">
                <a:latin typeface="Franklin Gothic Book" pitchFamily="34" charset="0"/>
              </a:rPr>
              <a:t>That’s </a:t>
            </a:r>
            <a:r>
              <a:rPr lang="en-US" sz="1800" dirty="0">
                <a:latin typeface="Franklin Gothic Book" pitchFamily="34" charset="0"/>
              </a:rPr>
              <a:t>why we’ve created this handy-dandy PowerPoint – so you can quickly explain your buyer </a:t>
            </a:r>
            <a:r>
              <a:rPr lang="en-US" sz="1800" dirty="0" smtClean="0">
                <a:latin typeface="Franklin Gothic Book" pitchFamily="34" charset="0"/>
              </a:rPr>
              <a:t>persona </a:t>
            </a:r>
            <a:r>
              <a:rPr lang="en-US" sz="1800" dirty="0">
                <a:latin typeface="Franklin Gothic Book" pitchFamily="34" charset="0"/>
              </a:rPr>
              <a:t>and disseminate </a:t>
            </a:r>
            <a:r>
              <a:rPr lang="en-US" sz="1800" dirty="0" smtClean="0">
                <a:latin typeface="Franklin Gothic Book" pitchFamily="34" charset="0"/>
              </a:rPr>
              <a:t>that </a:t>
            </a:r>
            <a:r>
              <a:rPr lang="en-US" sz="1800" dirty="0">
                <a:latin typeface="Franklin Gothic Book" pitchFamily="34" charset="0"/>
              </a:rPr>
              <a:t>information across the organization in a palatable, organized format. This template will walk you through how to input and format the information you’ve collected about your persona in a way that’s extremely easy for your entire company to understand. And since your research is already done, this is the easy part! </a:t>
            </a:r>
          </a:p>
        </p:txBody>
      </p:sp>
    </p:spTree>
    <p:extLst>
      <p:ext uri="{BB962C8B-B14F-4D97-AF65-F5344CB8AC3E}">
        <p14:creationId xmlns:p14="http://schemas.microsoft.com/office/powerpoint/2010/main" val="40217133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71AADC"/>
        </a:solidFill>
        <a:effectLst/>
      </p:bgPr>
    </p:bg>
    <p:spTree>
      <p:nvGrpSpPr>
        <p:cNvPr id="1" name=""/>
        <p:cNvGrpSpPr/>
        <p:nvPr/>
      </p:nvGrpSpPr>
      <p:grpSpPr>
        <a:xfrm>
          <a:off x="0" y="0"/>
          <a:ext cx="0" cy="0"/>
          <a:chOff x="0" y="0"/>
          <a:chExt cx="0" cy="0"/>
        </a:xfrm>
      </p:grpSpPr>
      <p:sp>
        <p:nvSpPr>
          <p:cNvPr id="7" name="Oval 6"/>
          <p:cNvSpPr>
            <a:spLocks noChangeAspect="1"/>
          </p:cNvSpPr>
          <p:nvPr/>
        </p:nvSpPr>
        <p:spPr bwMode="auto">
          <a:xfrm>
            <a:off x="3964898" y="2895600"/>
            <a:ext cx="4572000" cy="4572000"/>
          </a:xfrm>
          <a:prstGeom prst="ellipse">
            <a:avLst/>
          </a:prstGeom>
          <a:solidFill>
            <a:srgbClr val="FFFF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400" dirty="0" smtClean="0">
              <a:solidFill>
                <a:srgbClr val="4C545B"/>
              </a:solidFill>
              <a:latin typeface="Franklin Gothic Book"/>
              <a:ea typeface="ＭＳ Ｐゴシック" pitchFamily="1" charset="-128"/>
            </a:endParaRPr>
          </a:p>
        </p:txBody>
      </p:sp>
      <p:sp>
        <p:nvSpPr>
          <p:cNvPr id="8" name="Title 1"/>
          <p:cNvSpPr txBox="1">
            <a:spLocks/>
          </p:cNvSpPr>
          <p:nvPr/>
        </p:nvSpPr>
        <p:spPr bwMode="auto">
          <a:xfrm>
            <a:off x="5737404" y="4741023"/>
            <a:ext cx="2584832" cy="7159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sz="3800" b="0" kern="1200">
                <a:solidFill>
                  <a:schemeClr val="bg1"/>
                </a:solidFill>
                <a:latin typeface="+mj-lt"/>
                <a:ea typeface="+mj-ea"/>
                <a:cs typeface="+mj-cs"/>
              </a:defRPr>
            </a:lvl1pPr>
            <a:lvl2pPr algn="l" rtl="0" eaLnBrk="1" fontAlgn="base" hangingPunct="1">
              <a:spcBef>
                <a:spcPct val="0"/>
              </a:spcBef>
              <a:spcAft>
                <a:spcPct val="0"/>
              </a:spcAft>
              <a:defRPr sz="2600">
                <a:solidFill>
                  <a:schemeClr val="bg1"/>
                </a:solidFill>
                <a:latin typeface="Arial" charset="0"/>
              </a:defRPr>
            </a:lvl2pPr>
            <a:lvl3pPr algn="l" rtl="0" eaLnBrk="1" fontAlgn="base" hangingPunct="1">
              <a:spcBef>
                <a:spcPct val="0"/>
              </a:spcBef>
              <a:spcAft>
                <a:spcPct val="0"/>
              </a:spcAft>
              <a:defRPr sz="2600">
                <a:solidFill>
                  <a:schemeClr val="bg1"/>
                </a:solidFill>
                <a:latin typeface="Arial" charset="0"/>
              </a:defRPr>
            </a:lvl3pPr>
            <a:lvl4pPr algn="l" rtl="0" eaLnBrk="1" fontAlgn="base" hangingPunct="1">
              <a:spcBef>
                <a:spcPct val="0"/>
              </a:spcBef>
              <a:spcAft>
                <a:spcPct val="0"/>
              </a:spcAft>
              <a:defRPr sz="2600">
                <a:solidFill>
                  <a:schemeClr val="bg1"/>
                </a:solidFill>
                <a:latin typeface="Arial" charset="0"/>
              </a:defRPr>
            </a:lvl4pPr>
            <a:lvl5pPr algn="l" rtl="0" eaLnBrk="1" fontAlgn="base" hangingPunct="1">
              <a:spcBef>
                <a:spcPct val="0"/>
              </a:spcBef>
              <a:spcAft>
                <a:spcPct val="0"/>
              </a:spcAft>
              <a:defRPr sz="2600">
                <a:solidFill>
                  <a:schemeClr val="bg1"/>
                </a:solidFill>
                <a:latin typeface="Arial" charset="0"/>
              </a:defRPr>
            </a:lvl5pPr>
            <a:lvl6pPr marL="457200" algn="ctr" rtl="0" eaLnBrk="1" fontAlgn="base" hangingPunct="1">
              <a:spcBef>
                <a:spcPct val="0"/>
              </a:spcBef>
              <a:spcAft>
                <a:spcPct val="0"/>
              </a:spcAft>
              <a:defRPr sz="2800">
                <a:solidFill>
                  <a:schemeClr val="bg1"/>
                </a:solidFill>
                <a:latin typeface="Arial" charset="0"/>
              </a:defRPr>
            </a:lvl6pPr>
            <a:lvl7pPr marL="914400" algn="ctr" rtl="0" eaLnBrk="1" fontAlgn="base" hangingPunct="1">
              <a:spcBef>
                <a:spcPct val="0"/>
              </a:spcBef>
              <a:spcAft>
                <a:spcPct val="0"/>
              </a:spcAft>
              <a:defRPr sz="2800">
                <a:solidFill>
                  <a:schemeClr val="bg1"/>
                </a:solidFill>
                <a:latin typeface="Arial" charset="0"/>
              </a:defRPr>
            </a:lvl7pPr>
            <a:lvl8pPr marL="1371600" algn="ctr" rtl="0" eaLnBrk="1" fontAlgn="base" hangingPunct="1">
              <a:spcBef>
                <a:spcPct val="0"/>
              </a:spcBef>
              <a:spcAft>
                <a:spcPct val="0"/>
              </a:spcAft>
              <a:defRPr sz="2800">
                <a:solidFill>
                  <a:schemeClr val="bg1"/>
                </a:solidFill>
                <a:latin typeface="Arial" charset="0"/>
              </a:defRPr>
            </a:lvl8pPr>
            <a:lvl9pPr marL="1828800" algn="ctr" rtl="0" eaLnBrk="1" fontAlgn="base" hangingPunct="1">
              <a:spcBef>
                <a:spcPct val="0"/>
              </a:spcBef>
              <a:spcAft>
                <a:spcPct val="0"/>
              </a:spcAft>
              <a:defRPr sz="2800">
                <a:solidFill>
                  <a:schemeClr val="bg1"/>
                </a:solidFill>
                <a:latin typeface="Arial" charset="0"/>
              </a:defRPr>
            </a:lvl9pPr>
          </a:lstStyle>
          <a:p>
            <a:pPr defTabSz="914400">
              <a:lnSpc>
                <a:spcPct val="80000"/>
              </a:lnSpc>
            </a:pPr>
            <a:r>
              <a:rPr lang="en-US" sz="3200" dirty="0" smtClean="0">
                <a:solidFill>
                  <a:srgbClr val="434343"/>
                </a:solidFill>
                <a:latin typeface="Franklin Gothic Book"/>
                <a:cs typeface="Franklin Gothic Book"/>
              </a:rPr>
              <a:t>How to Present Your Buyer Persona</a:t>
            </a:r>
            <a:endParaRPr lang="en-US" sz="3200" dirty="0">
              <a:solidFill>
                <a:srgbClr val="434343"/>
              </a:solidFill>
              <a:latin typeface="Franklin Gothic Book"/>
              <a:cs typeface="Franklin Gothic Book"/>
            </a:endParaRPr>
          </a:p>
        </p:txBody>
      </p:sp>
      <p:sp>
        <p:nvSpPr>
          <p:cNvPr id="5" name="TextBox 4"/>
          <p:cNvSpPr txBox="1"/>
          <p:nvPr/>
        </p:nvSpPr>
        <p:spPr>
          <a:xfrm>
            <a:off x="4343400" y="3701176"/>
            <a:ext cx="990600" cy="2646878"/>
          </a:xfrm>
          <a:prstGeom prst="rect">
            <a:avLst/>
          </a:prstGeom>
          <a:noFill/>
        </p:spPr>
        <p:txBody>
          <a:bodyPr wrap="square" rtlCol="0">
            <a:spAutoFit/>
          </a:bodyPr>
          <a:lstStyle/>
          <a:p>
            <a:pPr algn="ctr" defTabSz="914400"/>
            <a:r>
              <a:rPr lang="en-US" sz="16600" dirty="0" smtClean="0">
                <a:solidFill>
                  <a:srgbClr val="434343"/>
                </a:solidFill>
                <a:latin typeface="Franklin Gothic Book"/>
                <a:cs typeface="Franklin Gothic Book"/>
              </a:rPr>
              <a:t>2</a:t>
            </a:r>
            <a:endParaRPr lang="en-US" sz="16600" dirty="0">
              <a:solidFill>
                <a:srgbClr val="434343"/>
              </a:solidFill>
              <a:latin typeface="Franklin Gothic Book"/>
              <a:cs typeface="Franklin Gothic Book"/>
            </a:endParaRPr>
          </a:p>
        </p:txBody>
      </p:sp>
      <p:cxnSp>
        <p:nvCxnSpPr>
          <p:cNvPr id="3" name="Straight Connector 2"/>
          <p:cNvCxnSpPr/>
          <p:nvPr/>
        </p:nvCxnSpPr>
        <p:spPr>
          <a:xfrm>
            <a:off x="5590980" y="4065992"/>
            <a:ext cx="0" cy="2166470"/>
          </a:xfrm>
          <a:prstGeom prst="line">
            <a:avLst/>
          </a:prstGeom>
          <a:ln w="57150" cap="rnd" cmpd="sng">
            <a:solidFill>
              <a:srgbClr val="434343"/>
            </a:solidFill>
            <a:prstDash val="sysDot"/>
            <a:round/>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1248877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750</TotalTime>
  <Words>884</Words>
  <Application>Microsoft Office PowerPoint</Application>
  <PresentationFormat>On-screen Show (4:3)</PresentationFormat>
  <Paragraphs>151</Paragraphs>
  <Slides>20</Slides>
  <Notes>5</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Creating Buyer Personas</vt:lpstr>
      <vt:lpstr>PowerPoint Presentation</vt:lpstr>
      <vt:lpstr>PowerPoint Presentation</vt:lpstr>
      <vt:lpstr>PowerPoint Presentation</vt:lpstr>
      <vt:lpstr>What Are Buyer Personas?</vt:lpstr>
      <vt:lpstr>How Are Buyer Personas Created?</vt:lpstr>
      <vt:lpstr>How Do You Socialize A Buyer Persona?</vt:lpstr>
      <vt:lpstr>Use This Template!</vt:lpstr>
      <vt:lpstr>PowerPoint Presentation</vt:lpstr>
      <vt:lpstr>Company ABC Buyer Persona Overview</vt:lpstr>
      <vt:lpstr>Persona Name</vt:lpstr>
      <vt:lpstr>Persona Name</vt:lpstr>
      <vt:lpstr>Persona Name</vt:lpstr>
      <vt:lpstr>Persona Name</vt:lpstr>
      <vt:lpstr>PowerPoint Presentation</vt:lpstr>
      <vt:lpstr>Sample Sally</vt:lpstr>
      <vt:lpstr>Sample Sally</vt:lpstr>
      <vt:lpstr>Sample Sally</vt:lpstr>
      <vt:lpstr>Sample Sally</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Company ABC’s Customer Personas</dc:title>
  <dc:creator>Tony Sova</dc:creator>
  <cp:lastModifiedBy>Tony</cp:lastModifiedBy>
  <cp:revision>61</cp:revision>
  <dcterms:created xsi:type="dcterms:W3CDTF">2012-08-15T22:15:16Z</dcterms:created>
  <dcterms:modified xsi:type="dcterms:W3CDTF">2013-11-19T21:39:42Z</dcterms:modified>
</cp:coreProperties>
</file>